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12192000" cy="6858000"/>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123" autoAdjust="0"/>
  </p:normalViewPr>
  <p:slideViewPr>
    <p:cSldViewPr snapToGrid="0">
      <p:cViewPr varScale="1">
        <p:scale>
          <a:sx n="58" d="100"/>
          <a:sy n="58" d="100"/>
        </p:scale>
        <p:origin x="1618"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6" name="PlaceHolder 1"/>
          <p:cNvSpPr>
            <a:spLocks noGrp="1" noRot="1" noChangeAspect="1"/>
          </p:cNvSpPr>
          <p:nvPr>
            <p:ph type="sldImg"/>
          </p:nvPr>
        </p:nvSpPr>
        <p:spPr>
          <a:xfrm>
            <a:off x="533520" y="764280"/>
            <a:ext cx="6704640" cy="3771360"/>
          </a:xfrm>
          <a:prstGeom prst="rect">
            <a:avLst/>
          </a:prstGeom>
        </p:spPr>
        <p:txBody>
          <a:bodyPr lIns="0" tIns="0" rIns="0" bIns="0" anchor="ctr">
            <a:noAutofit/>
          </a:bodyPr>
          <a:lstStyle/>
          <a:p>
            <a:pPr algn="ctr"/>
            <a:r>
              <a:rPr lang="en-US" sz="4400" b="0" strike="noStrike" spc="-1">
                <a:latin typeface="Arial"/>
              </a:rPr>
              <a:t>Kliknite za premještanje slajda</a:t>
            </a:r>
          </a:p>
        </p:txBody>
      </p:sp>
      <p:sp>
        <p:nvSpPr>
          <p:cNvPr id="197" name="PlaceHolder 2"/>
          <p:cNvSpPr>
            <a:spLocks noGrp="1"/>
          </p:cNvSpPr>
          <p:nvPr>
            <p:ph type="body"/>
          </p:nvPr>
        </p:nvSpPr>
        <p:spPr>
          <a:xfrm>
            <a:off x="777240" y="4777560"/>
            <a:ext cx="6217560" cy="4525920"/>
          </a:xfrm>
          <a:prstGeom prst="rect">
            <a:avLst/>
          </a:prstGeom>
        </p:spPr>
        <p:txBody>
          <a:bodyPr lIns="0" tIns="0" rIns="0" bIns="0">
            <a:noAutofit/>
          </a:bodyPr>
          <a:lstStyle/>
          <a:p>
            <a:r>
              <a:rPr lang="en-US" sz="2000" b="0" strike="noStrike" spc="-1">
                <a:latin typeface="Arial"/>
              </a:rPr>
              <a:t>Kliknite za uređivanje formata bilješki</a:t>
            </a:r>
          </a:p>
        </p:txBody>
      </p:sp>
      <p:sp>
        <p:nvSpPr>
          <p:cNvPr id="198" name="PlaceHolder 3"/>
          <p:cNvSpPr>
            <a:spLocks noGrp="1"/>
          </p:cNvSpPr>
          <p:nvPr>
            <p:ph type="hdr"/>
          </p:nvPr>
        </p:nvSpPr>
        <p:spPr>
          <a:xfrm>
            <a:off x="0" y="0"/>
            <a:ext cx="3372840" cy="502560"/>
          </a:xfrm>
          <a:prstGeom prst="rect">
            <a:avLst/>
          </a:prstGeom>
        </p:spPr>
        <p:txBody>
          <a:bodyPr lIns="0" tIns="0" rIns="0" bIns="0">
            <a:noAutofit/>
          </a:bodyPr>
          <a:lstStyle/>
          <a:p>
            <a:r>
              <a:rPr lang="en-US" sz="1400" b="0" strike="noStrike" spc="-1">
                <a:latin typeface="Times New Roman"/>
              </a:rPr>
              <a:t>&lt;zaglavlje&gt;</a:t>
            </a:r>
          </a:p>
        </p:txBody>
      </p:sp>
      <p:sp>
        <p:nvSpPr>
          <p:cNvPr id="199" name="PlaceHolder 4"/>
          <p:cNvSpPr>
            <a:spLocks noGrp="1"/>
          </p:cNvSpPr>
          <p:nvPr>
            <p:ph type="dt"/>
          </p:nvPr>
        </p:nvSpPr>
        <p:spPr>
          <a:xfrm>
            <a:off x="4399200" y="0"/>
            <a:ext cx="3372840" cy="502560"/>
          </a:xfrm>
          <a:prstGeom prst="rect">
            <a:avLst/>
          </a:prstGeom>
        </p:spPr>
        <p:txBody>
          <a:bodyPr lIns="0" tIns="0" rIns="0" bIns="0">
            <a:noAutofit/>
          </a:bodyPr>
          <a:lstStyle/>
          <a:p>
            <a:pPr algn="r"/>
            <a:r>
              <a:rPr lang="en-US" sz="1400" b="0" strike="noStrike" spc="-1">
                <a:latin typeface="Times New Roman"/>
              </a:rPr>
              <a:t>&lt;datum/vrijeme&gt;</a:t>
            </a:r>
          </a:p>
        </p:txBody>
      </p:sp>
      <p:sp>
        <p:nvSpPr>
          <p:cNvPr id="200" name="PlaceHolder 5"/>
          <p:cNvSpPr>
            <a:spLocks noGrp="1"/>
          </p:cNvSpPr>
          <p:nvPr>
            <p:ph type="ftr"/>
          </p:nvPr>
        </p:nvSpPr>
        <p:spPr>
          <a:xfrm>
            <a:off x="0" y="9555480"/>
            <a:ext cx="3372840" cy="502560"/>
          </a:xfrm>
          <a:prstGeom prst="rect">
            <a:avLst/>
          </a:prstGeom>
        </p:spPr>
        <p:txBody>
          <a:bodyPr lIns="0" tIns="0" rIns="0" bIns="0" anchor="b">
            <a:noAutofit/>
          </a:bodyPr>
          <a:lstStyle/>
          <a:p>
            <a:r>
              <a:rPr lang="en-US" sz="1400" b="0" strike="noStrike" spc="-1">
                <a:latin typeface="Times New Roman"/>
              </a:rPr>
              <a:t>&lt;podnožje&gt;</a:t>
            </a:r>
          </a:p>
        </p:txBody>
      </p:sp>
      <p:sp>
        <p:nvSpPr>
          <p:cNvPr id="201" name="PlaceHolder 6"/>
          <p:cNvSpPr>
            <a:spLocks noGrp="1"/>
          </p:cNvSpPr>
          <p:nvPr>
            <p:ph type="sldNum"/>
          </p:nvPr>
        </p:nvSpPr>
        <p:spPr>
          <a:xfrm>
            <a:off x="4399200" y="9555480"/>
            <a:ext cx="3372840" cy="502560"/>
          </a:xfrm>
          <a:prstGeom prst="rect">
            <a:avLst/>
          </a:prstGeom>
        </p:spPr>
        <p:txBody>
          <a:bodyPr lIns="0" tIns="0" rIns="0" bIns="0" anchor="b">
            <a:noAutofit/>
          </a:bodyPr>
          <a:lstStyle/>
          <a:p>
            <a:pPr algn="r"/>
            <a:fld id="{A10E55EA-53F6-4654-9E88-86199691F7A0}" type="slidenum">
              <a:rPr lang="en-US" sz="1400" b="0" strike="noStrike" spc="-1">
                <a:latin typeface="Times New Roman"/>
              </a:rPr>
              <a:t>‹N›</a:t>
            </a:fld>
            <a:endParaRPr lang="en-US"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PlaceHolder 1"/>
          <p:cNvSpPr>
            <a:spLocks noGrp="1" noRot="1" noChangeAspect="1"/>
          </p:cNvSpPr>
          <p:nvPr>
            <p:ph type="sldImg"/>
          </p:nvPr>
        </p:nvSpPr>
        <p:spPr>
          <a:xfrm>
            <a:off x="533400" y="763588"/>
            <a:ext cx="6704013" cy="3770312"/>
          </a:xfrm>
          <a:prstGeom prst="rect">
            <a:avLst/>
          </a:prstGeom>
        </p:spPr>
      </p:sp>
      <p:sp>
        <p:nvSpPr>
          <p:cNvPr id="244" name="PlaceHolder 2"/>
          <p:cNvSpPr>
            <a:spLocks noGrp="1"/>
          </p:cNvSpPr>
          <p:nvPr>
            <p:ph type="body"/>
          </p:nvPr>
        </p:nvSpPr>
        <p:spPr>
          <a:xfrm>
            <a:off x="777240" y="4777560"/>
            <a:ext cx="6216480" cy="4524840"/>
          </a:xfrm>
          <a:prstGeom prst="rect">
            <a:avLst/>
          </a:prstGeom>
        </p:spPr>
        <p:txBody>
          <a:bodyPr lIns="0" tIns="0" rIns="0" bIns="0">
            <a:noAutofit/>
          </a:bodyPr>
          <a:lstStyle/>
          <a:p>
            <a:pPr marL="216000" indent="-215280">
              <a:lnSpc>
                <a:spcPct val="100000"/>
              </a:lnSpc>
              <a:tabLst>
                <a:tab pos="0" algn="l"/>
              </a:tabLst>
            </a:pPr>
            <a:r>
              <a:rPr lang="en-US" sz="2000" b="0" strike="noStrike" spc="-1" dirty="0">
                <a:latin typeface="Arial"/>
              </a:rPr>
              <a:t>Good Day to you all. It is late, we are tired, it is snowing but we can make it.</a:t>
            </a:r>
          </a:p>
          <a:p>
            <a:pPr marL="216000" indent="-215280">
              <a:lnSpc>
                <a:spcPct val="100000"/>
              </a:lnSpc>
              <a:tabLst>
                <a:tab pos="0" algn="l"/>
              </a:tabLst>
            </a:pPr>
            <a:r>
              <a:rPr lang="en-US" sz="2000" b="0" strike="noStrike" spc="-1" dirty="0">
                <a:latin typeface="Arial"/>
              </a:rPr>
              <a:t>My name is Helena Traub and I am from Croatia. Even better – I come from the seaside, from a particular rural area of </a:t>
            </a:r>
            <a:r>
              <a:rPr lang="en-US" sz="2000" b="0" strike="noStrike" spc="-1" dirty="0" err="1">
                <a:latin typeface="Arial"/>
              </a:rPr>
              <a:t>Liburnija</a:t>
            </a:r>
            <a:r>
              <a:rPr lang="en-US" sz="2000" b="0" strike="noStrike" spc="-1" dirty="0">
                <a:latin typeface="Arial"/>
              </a:rPr>
              <a:t> on the peninsula of Istria, Croatia.</a:t>
            </a:r>
          </a:p>
          <a:p>
            <a:pPr marL="216000" indent="-215280">
              <a:lnSpc>
                <a:spcPct val="100000"/>
              </a:lnSpc>
              <a:tabLst>
                <a:tab pos="0" algn="l"/>
              </a:tabLst>
            </a:pPr>
            <a:r>
              <a:rPr lang="en-US" sz="2000" b="0" strike="noStrike" spc="-1" dirty="0">
                <a:latin typeface="Arial"/>
              </a:rPr>
              <a:t>I am involved with the Association </a:t>
            </a:r>
            <a:r>
              <a:rPr lang="en-US" sz="2000" b="0" strike="noStrike" spc="-1" dirty="0" err="1">
                <a:latin typeface="Arial"/>
              </a:rPr>
              <a:t>Žmergo</a:t>
            </a:r>
            <a:r>
              <a:rPr lang="en-US" sz="2000" b="0" strike="noStrike" spc="-1" dirty="0">
                <a:latin typeface="Arial"/>
              </a:rPr>
              <a:t> from the city of </a:t>
            </a:r>
            <a:r>
              <a:rPr lang="en-US" sz="2000" b="0" strike="noStrike" spc="-1" dirty="0" err="1">
                <a:latin typeface="Arial"/>
              </a:rPr>
              <a:t>Opatija</a:t>
            </a:r>
            <a:r>
              <a:rPr lang="en-US" sz="2000" b="0" strike="noStrike" spc="-1" dirty="0">
                <a:latin typeface="Arial"/>
              </a:rPr>
              <a:t> situated in the Northern Adriatic near the City of Rijeka.</a:t>
            </a:r>
          </a:p>
          <a:p>
            <a:pPr marL="216000" indent="-215280">
              <a:lnSpc>
                <a:spcPct val="100000"/>
              </a:lnSpc>
              <a:tabLst>
                <a:tab pos="0" algn="l"/>
              </a:tabLst>
            </a:pPr>
            <a:endParaRPr lang="en-US" sz="2000" b="0" strike="noStrike" spc="-1" dirty="0">
              <a:latin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PlaceHolder 1"/>
          <p:cNvSpPr>
            <a:spLocks noGrp="1" noRot="1" noChangeAspect="1"/>
          </p:cNvSpPr>
          <p:nvPr>
            <p:ph type="sldImg"/>
          </p:nvPr>
        </p:nvSpPr>
        <p:spPr>
          <a:xfrm>
            <a:off x="533400" y="763588"/>
            <a:ext cx="6704013" cy="3771900"/>
          </a:xfrm>
          <a:prstGeom prst="rect">
            <a:avLst/>
          </a:prstGeom>
        </p:spPr>
      </p:sp>
      <p:sp>
        <p:nvSpPr>
          <p:cNvPr id="260" name="PlaceHolder 2"/>
          <p:cNvSpPr>
            <a:spLocks noGrp="1"/>
          </p:cNvSpPr>
          <p:nvPr>
            <p:ph type="body"/>
          </p:nvPr>
        </p:nvSpPr>
        <p:spPr>
          <a:xfrm>
            <a:off x="777240" y="4777560"/>
            <a:ext cx="6217200" cy="4525560"/>
          </a:xfrm>
          <a:prstGeom prst="rect">
            <a:avLst/>
          </a:prstGeom>
        </p:spPr>
        <p:txBody>
          <a:bodyPr lIns="0" tIns="0" rIns="0" bIns="0">
            <a:noAutofit/>
          </a:bodyPr>
          <a:lstStyle/>
          <a:p>
            <a:pPr marL="216000" indent="-216000">
              <a:lnSpc>
                <a:spcPct val="100000"/>
              </a:lnSpc>
            </a:pPr>
            <a:r>
              <a:rPr lang="en-US" sz="2000" b="0" strike="noStrike" spc="-1" dirty="0">
                <a:latin typeface="Arial"/>
              </a:rPr>
              <a:t>The process started in 2022 and now CAR is working full speed.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PlaceHolder 1"/>
          <p:cNvSpPr>
            <a:spLocks noGrp="1" noRot="1" noChangeAspect="1"/>
          </p:cNvSpPr>
          <p:nvPr>
            <p:ph type="sldImg"/>
          </p:nvPr>
        </p:nvSpPr>
        <p:spPr>
          <a:xfrm>
            <a:off x="533400" y="763588"/>
            <a:ext cx="6704013" cy="3771900"/>
          </a:xfrm>
          <a:prstGeom prst="rect">
            <a:avLst/>
          </a:prstGeom>
        </p:spPr>
      </p:sp>
      <p:sp>
        <p:nvSpPr>
          <p:cNvPr id="262" name="PlaceHolder 2"/>
          <p:cNvSpPr>
            <a:spLocks noGrp="1"/>
          </p:cNvSpPr>
          <p:nvPr>
            <p:ph type="body"/>
          </p:nvPr>
        </p:nvSpPr>
        <p:spPr>
          <a:xfrm>
            <a:off x="777240" y="4777560"/>
            <a:ext cx="6217200" cy="4525560"/>
          </a:xfrm>
          <a:prstGeom prst="rect">
            <a:avLst/>
          </a:prstGeom>
        </p:spPr>
        <p:txBody>
          <a:bodyPr lIns="0" tIns="0" rIns="0" bIns="0">
            <a:noAutofit/>
          </a:bodyPr>
          <a:lstStyle/>
          <a:p>
            <a:pPr marL="216000" indent="-216000">
              <a:lnSpc>
                <a:spcPct val="100000"/>
              </a:lnSpc>
            </a:pPr>
            <a:endParaRPr lang="en-US" sz="2000" b="0" strike="noStrike" spc="-1" dirty="0">
              <a:latin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PlaceHolder 1"/>
          <p:cNvSpPr>
            <a:spLocks noGrp="1" noRot="1" noChangeAspect="1"/>
          </p:cNvSpPr>
          <p:nvPr>
            <p:ph type="sldImg"/>
          </p:nvPr>
        </p:nvSpPr>
        <p:spPr>
          <a:xfrm>
            <a:off x="533520" y="764280"/>
            <a:ext cx="6704280" cy="3771000"/>
          </a:xfrm>
          <a:prstGeom prst="rect">
            <a:avLst/>
          </a:prstGeom>
        </p:spPr>
      </p:sp>
      <p:sp>
        <p:nvSpPr>
          <p:cNvPr id="264" name="PlaceHolder 2"/>
          <p:cNvSpPr>
            <a:spLocks noGrp="1"/>
          </p:cNvSpPr>
          <p:nvPr>
            <p:ph type="body"/>
          </p:nvPr>
        </p:nvSpPr>
        <p:spPr>
          <a:xfrm>
            <a:off x="777240" y="4777560"/>
            <a:ext cx="6217200" cy="4525560"/>
          </a:xfrm>
          <a:prstGeom prst="rect">
            <a:avLst/>
          </a:prstGeom>
        </p:spPr>
        <p:txBody>
          <a:bodyPr lIns="0" tIns="0" rIns="0" bIns="0">
            <a:noAutofit/>
          </a:bodyPr>
          <a:lstStyle/>
          <a:p>
            <a:pPr marL="216000" indent="-216000">
              <a:lnSpc>
                <a:spcPct val="100000"/>
              </a:lnSpc>
            </a:pPr>
            <a:r>
              <a:rPr lang="en-US" sz="2000" b="0" strike="noStrike" spc="-1">
                <a:latin typeface="Arial"/>
              </a:rPr>
              <a:t>Once the ice is broken also others will have an example, an easy template that can be copied. You can just adopt and start with CA in their local community.</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PlaceHolder 1"/>
          <p:cNvSpPr>
            <a:spLocks noGrp="1" noRot="1" noChangeAspect="1"/>
          </p:cNvSpPr>
          <p:nvPr>
            <p:ph type="sldImg"/>
          </p:nvPr>
        </p:nvSpPr>
        <p:spPr>
          <a:xfrm>
            <a:off x="533520" y="764280"/>
            <a:ext cx="6703560" cy="3770280"/>
          </a:xfrm>
          <a:prstGeom prst="rect">
            <a:avLst/>
          </a:prstGeom>
        </p:spPr>
      </p:sp>
      <p:sp>
        <p:nvSpPr>
          <p:cNvPr id="246" name="PlaceHolder 2"/>
          <p:cNvSpPr>
            <a:spLocks noGrp="1"/>
          </p:cNvSpPr>
          <p:nvPr>
            <p:ph type="body"/>
          </p:nvPr>
        </p:nvSpPr>
        <p:spPr>
          <a:xfrm>
            <a:off x="777240" y="4777560"/>
            <a:ext cx="6216480" cy="4532400"/>
          </a:xfrm>
          <a:prstGeom prst="rect">
            <a:avLst/>
          </a:prstGeom>
        </p:spPr>
        <p:txBody>
          <a:bodyPr lIns="0" tIns="0" rIns="0" bIns="0">
            <a:noAutofit/>
          </a:bodyPr>
          <a:lstStyle/>
          <a:p>
            <a:pPr marL="216000" indent="-215280">
              <a:lnSpc>
                <a:spcPct val="100000"/>
              </a:lnSpc>
              <a:tabLst>
                <a:tab pos="0" algn="l"/>
              </a:tabLst>
            </a:pPr>
            <a:endParaRPr lang="en-US" sz="2000" b="0" strike="noStrike" spc="-1">
              <a:latin typeface="Arial"/>
            </a:endParaRPr>
          </a:p>
          <a:p>
            <a:pPr marL="216000" indent="-215280">
              <a:lnSpc>
                <a:spcPct val="100000"/>
              </a:lnSpc>
              <a:tabLst>
                <a:tab pos="0" algn="l"/>
              </a:tabLst>
            </a:pPr>
            <a:endParaRPr lang="en-US" sz="2000" b="0" strike="noStrike" spc="-1">
              <a:latin typeface="Arial"/>
            </a:endParaRPr>
          </a:p>
          <a:p>
            <a:pPr marL="216000" indent="-215280">
              <a:lnSpc>
                <a:spcPct val="100000"/>
              </a:lnSpc>
              <a:tabLst>
                <a:tab pos="0" algn="l"/>
              </a:tabLst>
            </a:pPr>
            <a:r>
              <a:rPr lang="en-US" sz="2000" b="0" strike="noStrike" spc="-1">
                <a:latin typeface="Arial"/>
              </a:rPr>
              <a:t>Here we are talking a lot about active participation of citizens, so let’s see what Croatia has to offer. We are not Greece, our democracy started only 35 years ago. </a:t>
            </a:r>
          </a:p>
          <a:p>
            <a:pPr marL="216000" indent="-215280">
              <a:lnSpc>
                <a:spcPct val="100000"/>
              </a:lnSpc>
              <a:tabLst>
                <a:tab pos="0" algn="l"/>
              </a:tabLst>
            </a:pPr>
            <a:r>
              <a:rPr lang="en-US" sz="2000" b="0" strike="noStrike" spc="-1">
                <a:latin typeface="Arial"/>
              </a:rPr>
              <a:t>As you can see I will talk about the Citizens' Assembly of Rijeka.</a:t>
            </a:r>
          </a:p>
          <a:p>
            <a:pPr marL="216000" indent="-215280">
              <a:lnSpc>
                <a:spcPct val="100000"/>
              </a:lnSpc>
              <a:tabLst>
                <a:tab pos="0" algn="l"/>
              </a:tabLst>
            </a:pPr>
            <a:r>
              <a:rPr lang="en-US" sz="2000" b="0" strike="noStrike" spc="-1">
                <a:latin typeface="Arial"/>
              </a:rPr>
              <a:t>It is not a new idea around the world, but it is a Croatian Debut and it deserves to be noted –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PlaceHolder 1"/>
          <p:cNvSpPr>
            <a:spLocks noGrp="1" noRot="1" noChangeAspect="1"/>
          </p:cNvSpPr>
          <p:nvPr>
            <p:ph type="sldImg"/>
          </p:nvPr>
        </p:nvSpPr>
        <p:spPr>
          <a:xfrm>
            <a:off x="533400" y="763588"/>
            <a:ext cx="6704013" cy="3770312"/>
          </a:xfrm>
          <a:prstGeom prst="rect">
            <a:avLst/>
          </a:prstGeom>
        </p:spPr>
      </p:sp>
      <p:sp>
        <p:nvSpPr>
          <p:cNvPr id="248" name="PlaceHolder 2"/>
          <p:cNvSpPr>
            <a:spLocks noGrp="1"/>
          </p:cNvSpPr>
          <p:nvPr>
            <p:ph type="body"/>
          </p:nvPr>
        </p:nvSpPr>
        <p:spPr>
          <a:xfrm>
            <a:off x="777240" y="4777560"/>
            <a:ext cx="6216480" cy="4815720"/>
          </a:xfrm>
          <a:prstGeom prst="rect">
            <a:avLst/>
          </a:prstGeom>
        </p:spPr>
        <p:txBody>
          <a:bodyPr lIns="0" tIns="0" rIns="0" bIns="0">
            <a:noAutofit/>
          </a:bodyPr>
          <a:lstStyle/>
          <a:p>
            <a:pPr marL="216000" indent="-215280" algn="just">
              <a:lnSpc>
                <a:spcPct val="108000"/>
              </a:lnSpc>
              <a:spcBef>
                <a:spcPts val="1199"/>
              </a:spcBef>
              <a:spcAft>
                <a:spcPts val="799"/>
              </a:spcAft>
              <a:tabLst>
                <a:tab pos="0" algn="l"/>
              </a:tabLst>
            </a:pPr>
            <a:r>
              <a:rPr lang="en-US" sz="1800" b="0" strike="noStrike" spc="-1" dirty="0">
                <a:solidFill>
                  <a:srgbClr val="000000"/>
                </a:solidFill>
                <a:latin typeface="Arial"/>
                <a:ea typeface="Microsoft YaHei"/>
              </a:rPr>
              <a:t>Some of you may know but now you will hear it for sure: in 2020 Rijeka was the European Capital of Culture</a:t>
            </a:r>
            <a:endParaRPr lang="en-US" sz="1800" b="0" strike="noStrike" spc="-1" dirty="0">
              <a:latin typeface="Arial"/>
            </a:endParaRPr>
          </a:p>
          <a:p>
            <a:pPr marL="216000" indent="-215280" algn="just">
              <a:lnSpc>
                <a:spcPct val="108000"/>
              </a:lnSpc>
              <a:spcBef>
                <a:spcPts val="1199"/>
              </a:spcBef>
              <a:spcAft>
                <a:spcPts val="799"/>
              </a:spcAft>
              <a:tabLst>
                <a:tab pos="0" algn="l"/>
              </a:tabLst>
            </a:pPr>
            <a:r>
              <a:rPr lang="en-US" sz="1800" b="0" strike="noStrike" spc="-1" dirty="0">
                <a:solidFill>
                  <a:srgbClr val="000000"/>
                </a:solidFill>
                <a:latin typeface="Arial"/>
                <a:ea typeface="Microsoft YaHei"/>
              </a:rPr>
              <a:t>Our Port of Diversity concept has foreseen, as a crucial part of legacy, empowered local communities. The basis for this are strong neighborhoods capable and prepared to step in and change the City and its energy. This objective guided all the activities implemented under the umbrella framework of the European Capital of Culture.</a:t>
            </a:r>
            <a:endParaRPr lang="en-US" sz="1800" b="0" strike="noStrike" spc="-1" dirty="0">
              <a:latin typeface="Arial"/>
            </a:endParaRPr>
          </a:p>
          <a:p>
            <a:pPr marL="216000" indent="-215280" algn="just">
              <a:lnSpc>
                <a:spcPct val="108000"/>
              </a:lnSpc>
              <a:spcBef>
                <a:spcPts val="1199"/>
              </a:spcBef>
              <a:spcAft>
                <a:spcPts val="799"/>
              </a:spcAft>
              <a:tabLst>
                <a:tab pos="0" algn="l"/>
              </a:tabLst>
            </a:pPr>
            <a:r>
              <a:rPr lang="en-US" sz="1800" b="0" strike="noStrike" spc="-1" dirty="0">
                <a:solidFill>
                  <a:srgbClr val="000000"/>
                </a:solidFill>
                <a:latin typeface="Arial"/>
                <a:ea typeface="Microsoft YaHei"/>
              </a:rPr>
              <a:t>This meant, first of all, coming to know each other, learn something, implement various activities in the neighborhood. This helped civil society organization to grow stronger - although we must say that the civil society scene in Rijeka and </a:t>
            </a:r>
            <a:r>
              <a:rPr lang="en-US" sz="1800" b="0" strike="noStrike" spc="-1" dirty="0" err="1">
                <a:solidFill>
                  <a:srgbClr val="000000"/>
                </a:solidFill>
                <a:latin typeface="Arial"/>
                <a:ea typeface="Microsoft YaHei"/>
              </a:rPr>
              <a:t>Liburnija</a:t>
            </a:r>
            <a:r>
              <a:rPr lang="en-US" sz="1800" b="0" strike="noStrike" spc="-1" dirty="0">
                <a:solidFill>
                  <a:srgbClr val="000000"/>
                </a:solidFill>
                <a:latin typeface="Arial"/>
                <a:ea typeface="Microsoft YaHei"/>
              </a:rPr>
              <a:t> has traditionally been already very strong. It was very important that some new individuals and initiatives got activated.</a:t>
            </a:r>
            <a:endParaRPr lang="en-US" sz="1800" b="0" strike="noStrike" spc="-1" dirty="0">
              <a:latin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PlaceHolder 1"/>
          <p:cNvSpPr>
            <a:spLocks noGrp="1" noRot="1" noChangeAspect="1"/>
          </p:cNvSpPr>
          <p:nvPr>
            <p:ph type="sldImg"/>
          </p:nvPr>
        </p:nvSpPr>
        <p:spPr>
          <a:xfrm>
            <a:off x="533400" y="763588"/>
            <a:ext cx="6704013" cy="3770312"/>
          </a:xfrm>
          <a:prstGeom prst="rect">
            <a:avLst/>
          </a:prstGeom>
        </p:spPr>
      </p:sp>
      <p:sp>
        <p:nvSpPr>
          <p:cNvPr id="250" name="PlaceHolder 2"/>
          <p:cNvSpPr>
            <a:spLocks noGrp="1"/>
          </p:cNvSpPr>
          <p:nvPr>
            <p:ph type="body"/>
          </p:nvPr>
        </p:nvSpPr>
        <p:spPr>
          <a:xfrm>
            <a:off x="777240" y="4777560"/>
            <a:ext cx="6216480" cy="4815720"/>
          </a:xfrm>
          <a:prstGeom prst="rect">
            <a:avLst/>
          </a:prstGeom>
        </p:spPr>
        <p:txBody>
          <a:bodyPr lIns="0" tIns="0" rIns="0" bIns="0">
            <a:noAutofit/>
          </a:bodyPr>
          <a:lstStyle/>
          <a:p>
            <a:pPr marL="216000" indent="-215280">
              <a:lnSpc>
                <a:spcPct val="100000"/>
              </a:lnSpc>
              <a:tabLst>
                <a:tab pos="0" algn="l"/>
              </a:tabLst>
            </a:pPr>
            <a:endParaRPr lang="en-US" sz="2000" b="0" strike="noStrike" spc="-1">
              <a:latin typeface="Arial"/>
            </a:endParaRPr>
          </a:p>
          <a:p>
            <a:pPr marL="216000" indent="-215280" algn="just">
              <a:lnSpc>
                <a:spcPct val="108000"/>
              </a:lnSpc>
              <a:spcBef>
                <a:spcPts val="1199"/>
              </a:spcBef>
              <a:spcAft>
                <a:spcPts val="799"/>
              </a:spcAft>
              <a:tabLst>
                <a:tab pos="0" algn="l"/>
              </a:tabLst>
            </a:pPr>
            <a:r>
              <a:rPr lang="en-US" sz="2000" b="0" strike="noStrike" spc="-1">
                <a:latin typeface="Arial"/>
                <a:ea typeface="Microsoft YaHei"/>
              </a:rPr>
              <a:t>To be honest, Rijeka and Istria County are somehow always different from the rest of Croatia and lead by example. Rijeka was daring and implemented a very unusual ECC in comparison to other municipalities.</a:t>
            </a:r>
            <a:endParaRPr lang="en-US" sz="2000" b="0" strike="noStrike" spc="-1">
              <a:latin typeface="Arial"/>
            </a:endParaRPr>
          </a:p>
          <a:p>
            <a:pPr marL="216000" indent="-215280" algn="just">
              <a:lnSpc>
                <a:spcPct val="108000"/>
              </a:lnSpc>
              <a:spcBef>
                <a:spcPts val="1199"/>
              </a:spcBef>
              <a:spcAft>
                <a:spcPts val="799"/>
              </a:spcAft>
              <a:tabLst>
                <a:tab pos="0" algn="l"/>
              </a:tabLst>
            </a:pPr>
            <a:r>
              <a:rPr lang="en-US" sz="2000" b="0" strike="noStrike" spc="-1">
                <a:latin typeface="Arial"/>
                <a:ea typeface="Microsoft YaHei"/>
              </a:rPr>
              <a:t>But, you never know what can bring you, surprisingly, to the green pastures. As we know, if you start with something and work, many roads will open.</a:t>
            </a:r>
            <a:endParaRPr lang="en-US" sz="2000" b="0" strike="noStrike" spc="-1">
              <a:latin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PlaceHolder 1"/>
          <p:cNvSpPr>
            <a:spLocks noGrp="1" noRot="1" noChangeAspect="1"/>
          </p:cNvSpPr>
          <p:nvPr>
            <p:ph type="sldImg"/>
          </p:nvPr>
        </p:nvSpPr>
        <p:spPr>
          <a:xfrm>
            <a:off x="533520" y="764280"/>
            <a:ext cx="6703920" cy="3770640"/>
          </a:xfrm>
          <a:prstGeom prst="rect">
            <a:avLst/>
          </a:prstGeom>
        </p:spPr>
      </p:sp>
      <p:sp>
        <p:nvSpPr>
          <p:cNvPr id="252" name="PlaceHolder 2"/>
          <p:cNvSpPr>
            <a:spLocks noGrp="1"/>
          </p:cNvSpPr>
          <p:nvPr>
            <p:ph type="body"/>
          </p:nvPr>
        </p:nvSpPr>
        <p:spPr>
          <a:xfrm>
            <a:off x="777240" y="4777560"/>
            <a:ext cx="6216840" cy="4525200"/>
          </a:xfrm>
          <a:prstGeom prst="rect">
            <a:avLst/>
          </a:prstGeom>
        </p:spPr>
        <p:txBody>
          <a:bodyPr lIns="0" tIns="0" rIns="0" bIns="0">
            <a:noAutofit/>
          </a:bodyPr>
          <a:lstStyle/>
          <a:p>
            <a:pPr marL="216000" indent="-215280" algn="just">
              <a:lnSpc>
                <a:spcPct val="108000"/>
              </a:lnSpc>
              <a:spcBef>
                <a:spcPts val="1199"/>
              </a:spcBef>
              <a:spcAft>
                <a:spcPts val="799"/>
              </a:spcAft>
              <a:tabLst>
                <a:tab pos="0" algn="l"/>
              </a:tabLst>
            </a:pPr>
            <a:r>
              <a:rPr lang="en-US" sz="2000" b="0" strike="noStrike" spc="-1">
                <a:solidFill>
                  <a:srgbClr val="7030A0"/>
                </a:solidFill>
                <a:latin typeface="Arial"/>
                <a:ea typeface="Microsoft YaHei"/>
              </a:rPr>
              <a:t>The Citizens' Assembly of Rijeka was initiated by the City of Rijeka. It is prepared and coordinated by the Association for Civil Society Development SMART. The financial support is provided by the Friedrich Ebert Foundation. It provides a good example of how the Croatian perception and practice of citizens’ participation is changing. </a:t>
            </a:r>
            <a:endParaRPr lang="en-US" sz="2000" b="0" strike="noStrike" spc="-1">
              <a:latin typeface="Arial"/>
            </a:endParaRPr>
          </a:p>
          <a:p>
            <a:pPr marL="216000" indent="-215280" algn="just">
              <a:lnSpc>
                <a:spcPct val="108000"/>
              </a:lnSpc>
              <a:spcBef>
                <a:spcPts val="1199"/>
              </a:spcBef>
              <a:spcAft>
                <a:spcPts val="799"/>
              </a:spcAft>
              <a:tabLst>
                <a:tab pos="0" algn="l"/>
              </a:tabLst>
            </a:pPr>
            <a:r>
              <a:rPr lang="en-US" sz="2000" b="0" strike="noStrike" spc="-1">
                <a:solidFill>
                  <a:srgbClr val="7030A0"/>
                </a:solidFill>
                <a:latin typeface="Arial"/>
                <a:ea typeface="Microsoft YaHei"/>
              </a:rPr>
              <a:t>Of course, the financial support makes the process </a:t>
            </a:r>
            <a:r>
              <a:rPr lang="en-US" sz="2000" b="0" strike="noStrike" spc="-1">
                <a:solidFill>
                  <a:srgbClr val="000000"/>
                </a:solidFill>
                <a:latin typeface="Arial"/>
                <a:ea typeface="Microsoft YaHei"/>
              </a:rPr>
              <a:t>much</a:t>
            </a:r>
            <a:r>
              <a:rPr lang="en-US" sz="2000" b="0" strike="noStrike" spc="-1">
                <a:solidFill>
                  <a:srgbClr val="FF0000"/>
                </a:solidFill>
                <a:latin typeface="Arial"/>
                <a:ea typeface="Microsoft YaHei"/>
              </a:rPr>
              <a:t> </a:t>
            </a:r>
            <a:r>
              <a:rPr lang="en-US" sz="2000" b="0" strike="noStrike" spc="-1">
                <a:solidFill>
                  <a:srgbClr val="7030A0"/>
                </a:solidFill>
                <a:latin typeface="Arial"/>
                <a:ea typeface="Microsoft YaHei"/>
              </a:rPr>
              <a:t>easier.</a:t>
            </a:r>
            <a:endParaRPr lang="en-US" sz="2000" b="0" strike="noStrike" spc="-1">
              <a:latin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PlaceHolder 1"/>
          <p:cNvSpPr>
            <a:spLocks noGrp="1" noRot="1" noChangeAspect="1"/>
          </p:cNvSpPr>
          <p:nvPr>
            <p:ph type="sldImg"/>
          </p:nvPr>
        </p:nvSpPr>
        <p:spPr>
          <a:xfrm>
            <a:off x="533520" y="764280"/>
            <a:ext cx="6703920" cy="3770640"/>
          </a:xfrm>
          <a:prstGeom prst="rect">
            <a:avLst/>
          </a:prstGeom>
        </p:spPr>
      </p:sp>
      <p:sp>
        <p:nvSpPr>
          <p:cNvPr id="254" name="PlaceHolder 2"/>
          <p:cNvSpPr>
            <a:spLocks noGrp="1"/>
          </p:cNvSpPr>
          <p:nvPr>
            <p:ph type="body"/>
          </p:nvPr>
        </p:nvSpPr>
        <p:spPr>
          <a:xfrm>
            <a:off x="777240" y="4777560"/>
            <a:ext cx="6216840" cy="4525200"/>
          </a:xfrm>
          <a:prstGeom prst="rect">
            <a:avLst/>
          </a:prstGeom>
        </p:spPr>
        <p:txBody>
          <a:bodyPr lIns="0" tIns="0" rIns="0" bIns="0">
            <a:noAutofit/>
          </a:bodyPr>
          <a:lstStyle/>
          <a:p>
            <a:pPr marL="216000" indent="-215280" algn="just">
              <a:lnSpc>
                <a:spcPct val="108000"/>
              </a:lnSpc>
              <a:spcBef>
                <a:spcPts val="1199"/>
              </a:spcBef>
              <a:spcAft>
                <a:spcPts val="1199"/>
              </a:spcAft>
              <a:tabLst>
                <a:tab pos="0" algn="l"/>
              </a:tabLst>
            </a:pPr>
            <a:r>
              <a:rPr lang="en-US" sz="2000" b="0" strike="noStrike" spc="-1">
                <a:solidFill>
                  <a:srgbClr val="000000"/>
                </a:solidFill>
                <a:latin typeface="Arial"/>
              </a:rPr>
              <a:t>The question with which the Mayor challenged the citizens is: </a:t>
            </a:r>
            <a:endParaRPr lang="en-US" sz="2000" b="0" strike="noStrike" spc="-1">
              <a:latin typeface="Arial"/>
            </a:endParaRPr>
          </a:p>
          <a:p>
            <a:pPr marL="216000" indent="-215280" algn="just">
              <a:lnSpc>
                <a:spcPct val="108000"/>
              </a:lnSpc>
              <a:spcBef>
                <a:spcPts val="1199"/>
              </a:spcBef>
              <a:spcAft>
                <a:spcPts val="1199"/>
              </a:spcAft>
              <a:tabLst>
                <a:tab pos="0" algn="l"/>
              </a:tabLst>
            </a:pPr>
            <a:r>
              <a:rPr lang="en-US" sz="2000" b="0" strike="noStrike" spc="-1">
                <a:solidFill>
                  <a:srgbClr val="000000"/>
                </a:solidFill>
                <a:latin typeface="Arial"/>
              </a:rPr>
              <a:t>“How can the City of Rijeka improve the system of community-level self-government and enhance citizen participation in the development of the local community?“</a:t>
            </a:r>
            <a:endParaRPr lang="en-US" sz="2000" b="0" strike="noStrike" spc="-1">
              <a:latin typeface="Arial"/>
            </a:endParaRPr>
          </a:p>
          <a:p>
            <a:pPr marL="216000" indent="-215280" algn="just">
              <a:lnSpc>
                <a:spcPct val="108000"/>
              </a:lnSpc>
              <a:spcBef>
                <a:spcPts val="1199"/>
              </a:spcBef>
              <a:spcAft>
                <a:spcPts val="1199"/>
              </a:spcAft>
              <a:tabLst>
                <a:tab pos="0" algn="l"/>
              </a:tabLst>
            </a:pPr>
            <a:r>
              <a:rPr lang="en-US" sz="2000" b="0" strike="noStrike" spc="-1">
                <a:solidFill>
                  <a:srgbClr val="000000"/>
                </a:solidFill>
                <a:latin typeface="Arial"/>
              </a:rPr>
              <a:t>The Citizens’ Assembly of Rijeka is an informal body composed of 34 randomly selected citizens of different ages, genders and residential areas, representing a microcosm of Rijeka. </a:t>
            </a:r>
            <a:endParaRPr lang="en-US" sz="2000" b="0" strike="noStrike" spc="-1">
              <a:latin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PlaceHolder 1"/>
          <p:cNvSpPr>
            <a:spLocks noGrp="1" noRot="1" noChangeAspect="1"/>
          </p:cNvSpPr>
          <p:nvPr>
            <p:ph type="sldImg"/>
          </p:nvPr>
        </p:nvSpPr>
        <p:spPr>
          <a:xfrm>
            <a:off x="533400" y="763588"/>
            <a:ext cx="6704013" cy="3771900"/>
          </a:xfrm>
          <a:prstGeom prst="rect">
            <a:avLst/>
          </a:prstGeom>
        </p:spPr>
      </p:sp>
      <p:sp>
        <p:nvSpPr>
          <p:cNvPr id="256" name="PlaceHolder 2"/>
          <p:cNvSpPr>
            <a:spLocks noGrp="1"/>
          </p:cNvSpPr>
          <p:nvPr>
            <p:ph type="body"/>
          </p:nvPr>
        </p:nvSpPr>
        <p:spPr>
          <a:xfrm>
            <a:off x="777240" y="4777560"/>
            <a:ext cx="6216840" cy="4525200"/>
          </a:xfrm>
          <a:prstGeom prst="rect">
            <a:avLst/>
          </a:prstGeom>
        </p:spPr>
        <p:txBody>
          <a:bodyPr lIns="0" tIns="0" rIns="0" bIns="0">
            <a:noAutofit/>
          </a:bodyPr>
          <a:lstStyle/>
          <a:p>
            <a:pPr marL="216000" indent="-215280" algn="just">
              <a:lnSpc>
                <a:spcPct val="108000"/>
              </a:lnSpc>
              <a:spcBef>
                <a:spcPts val="1199"/>
              </a:spcBef>
              <a:tabLst>
                <a:tab pos="0" algn="l"/>
              </a:tabLst>
            </a:pPr>
            <a:r>
              <a:rPr lang="en-US" sz="2000" b="0" strike="noStrike" spc="-1">
                <a:solidFill>
                  <a:srgbClr val="000000"/>
                </a:solidFill>
                <a:latin typeface="Arial"/>
                <a:ea typeface="Microsoft YaHei"/>
              </a:rPr>
              <a:t>Upon the completion of the work of the Citizens’ Assembly of Rijeka, the adopted proposals and recommendations will be published on the City of Rijeka website and forwarded to all relevant stakeholders in the City of Rijeka for review and comments. A detailed response and opinion of the Mayor of the City of Rijeka on the proposals and recommendations will be sent to all members of the Citizens’ Assembly of Rijeka.</a:t>
            </a:r>
            <a:endParaRPr lang="en-US" sz="2000" b="0" strike="noStrike" spc="-1" dirty="0">
              <a:latin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PlaceHolder 1"/>
          <p:cNvSpPr>
            <a:spLocks noGrp="1" noRot="1" noChangeAspect="1"/>
          </p:cNvSpPr>
          <p:nvPr>
            <p:ph type="sldImg"/>
          </p:nvPr>
        </p:nvSpPr>
        <p:spPr>
          <a:xfrm>
            <a:off x="533400" y="763588"/>
            <a:ext cx="6704013" cy="3771900"/>
          </a:xfrm>
          <a:prstGeom prst="rect">
            <a:avLst/>
          </a:prstGeom>
        </p:spPr>
      </p:sp>
      <p:sp>
        <p:nvSpPr>
          <p:cNvPr id="258" name="PlaceHolder 2"/>
          <p:cNvSpPr>
            <a:spLocks noGrp="1"/>
          </p:cNvSpPr>
          <p:nvPr>
            <p:ph type="body"/>
          </p:nvPr>
        </p:nvSpPr>
        <p:spPr>
          <a:xfrm>
            <a:off x="777240" y="4777560"/>
            <a:ext cx="6216840" cy="4525200"/>
          </a:xfrm>
          <a:prstGeom prst="rect">
            <a:avLst/>
          </a:prstGeom>
        </p:spPr>
        <p:txBody>
          <a:bodyPr lIns="0" tIns="0" rIns="0" bIns="0">
            <a:noAutofit/>
          </a:bodyPr>
          <a:lstStyle/>
          <a:p>
            <a:pPr marL="216000" indent="-215280" algn="just">
              <a:lnSpc>
                <a:spcPct val="108000"/>
              </a:lnSpc>
              <a:spcBef>
                <a:spcPts val="1199"/>
              </a:spcBef>
              <a:tabLst>
                <a:tab pos="0" algn="l"/>
              </a:tabLst>
            </a:pPr>
            <a:endParaRPr lang="en-US" sz="2000" b="0" strike="noStrike" spc="-1" dirty="0">
              <a:latin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533400" y="763588"/>
            <a:ext cx="6704013" cy="3771900"/>
          </a:xfrm>
        </p:spPr>
      </p:sp>
      <p:sp>
        <p:nvSpPr>
          <p:cNvPr id="3" name="Segnaposto note 2"/>
          <p:cNvSpPr>
            <a:spLocks noGrp="1"/>
          </p:cNvSpPr>
          <p:nvPr>
            <p:ph type="body" idx="1"/>
          </p:nvPr>
        </p:nvSpPr>
        <p:spPr/>
        <p:txBody>
          <a:bodyPr/>
          <a:lstStyle/>
          <a:p>
            <a:r>
              <a:rPr lang="it-IT" dirty="0"/>
              <a:t>The </a:t>
            </a:r>
            <a:r>
              <a:rPr lang="it-IT" dirty="0" err="1"/>
              <a:t>cconcept</a:t>
            </a:r>
            <a:r>
              <a:rPr lang="it-IT" dirty="0"/>
              <a:t> of citizens’ assembly </a:t>
            </a:r>
            <a:r>
              <a:rPr lang="it-IT" dirty="0" err="1"/>
              <a:t>is</a:t>
            </a:r>
            <a:r>
              <a:rPr lang="it-IT" dirty="0"/>
              <a:t> a </a:t>
            </a:r>
            <a:r>
              <a:rPr lang="it-IT" dirty="0" err="1"/>
              <a:t>well-established</a:t>
            </a:r>
            <a:r>
              <a:rPr lang="it-IT" dirty="0"/>
              <a:t> method of </a:t>
            </a:r>
            <a:r>
              <a:rPr lang="it-IT" dirty="0" err="1"/>
              <a:t>participative</a:t>
            </a:r>
            <a:r>
              <a:rPr lang="it-IT" dirty="0"/>
              <a:t> deliberative democracy. </a:t>
            </a:r>
            <a:endParaRPr lang="en-US" dirty="0"/>
          </a:p>
        </p:txBody>
      </p:sp>
      <p:sp>
        <p:nvSpPr>
          <p:cNvPr id="4" name="Segnaposto numero diapositiva 3"/>
          <p:cNvSpPr>
            <a:spLocks noGrp="1"/>
          </p:cNvSpPr>
          <p:nvPr>
            <p:ph type="sldNum"/>
          </p:nvPr>
        </p:nvSpPr>
        <p:spPr/>
        <p:txBody>
          <a:bodyPr/>
          <a:lstStyle/>
          <a:p>
            <a:pPr algn="r"/>
            <a:fld id="{A10E55EA-53F6-4654-9E88-86199691F7A0}" type="slidenum">
              <a:rPr lang="en-US" sz="1400" b="0" strike="noStrike" spc="-1" smtClean="0">
                <a:latin typeface="Times New Roman"/>
              </a:rPr>
              <a:t>10</a:t>
            </a:fld>
            <a:endParaRPr lang="en-US" sz="1400" b="0" strike="noStrike" spc="-1">
              <a:latin typeface="Times New Roman"/>
            </a:endParaRPr>
          </a:p>
        </p:txBody>
      </p:sp>
    </p:spTree>
    <p:extLst>
      <p:ext uri="{BB962C8B-B14F-4D97-AF65-F5344CB8AC3E}">
        <p14:creationId xmlns:p14="http://schemas.microsoft.com/office/powerpoint/2010/main" val="614464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25"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en-US" sz="3200" b="0" strike="noStrike" spc="-1">
              <a:latin typeface="Arial"/>
            </a:endParaRPr>
          </a:p>
        </p:txBody>
      </p:sp>
      <p:sp>
        <p:nvSpPr>
          <p:cNvPr id="26"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28"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29"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30"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US" sz="3200" b="0" strike="noStrike" spc="-1">
              <a:latin typeface="Arial"/>
            </a:endParaRPr>
          </a:p>
        </p:txBody>
      </p:sp>
      <p:sp>
        <p:nvSpPr>
          <p:cNvPr id="31"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33"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en-US" sz="3200" b="0" strike="noStrike" spc="-1">
              <a:latin typeface="Arial"/>
            </a:endParaRPr>
          </a:p>
        </p:txBody>
      </p:sp>
      <p:sp>
        <p:nvSpPr>
          <p:cNvPr id="34"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en-US" sz="3200" b="0" strike="noStrike" spc="-1">
              <a:latin typeface="Arial"/>
            </a:endParaRPr>
          </a:p>
        </p:txBody>
      </p:sp>
      <p:sp>
        <p:nvSpPr>
          <p:cNvPr id="35"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en-US" sz="3200" b="0" strike="noStrike" spc="-1">
              <a:latin typeface="Arial"/>
            </a:endParaRPr>
          </a:p>
        </p:txBody>
      </p:sp>
      <p:sp>
        <p:nvSpPr>
          <p:cNvPr id="36"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en-US" sz="3200" b="0" strike="noStrike" spc="-1">
              <a:latin typeface="Arial"/>
            </a:endParaRPr>
          </a:p>
        </p:txBody>
      </p:sp>
      <p:sp>
        <p:nvSpPr>
          <p:cNvPr id="37"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en-US" sz="3200" b="0" strike="noStrike" spc="-1">
              <a:latin typeface="Arial"/>
            </a:endParaRPr>
          </a:p>
        </p:txBody>
      </p:sp>
      <p:sp>
        <p:nvSpPr>
          <p:cNvPr id="38"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43" name="PlaceHolder 2"/>
          <p:cNvSpPr>
            <a:spLocks noGrp="1"/>
          </p:cNvSpPr>
          <p:nvPr>
            <p:ph type="subTitle"/>
          </p:nvPr>
        </p:nvSpPr>
        <p:spPr>
          <a:xfrm>
            <a:off x="609480" y="1604520"/>
            <a:ext cx="10972440" cy="3977280"/>
          </a:xfrm>
          <a:prstGeom prst="rect">
            <a:avLst/>
          </a:prstGeom>
        </p:spPr>
        <p:txBody>
          <a:bodyPr lIns="0" tIns="0" rIns="0" bIns="0" anchor="ctr">
            <a:noAutofit/>
          </a:bodyPr>
          <a:lstStyle/>
          <a:p>
            <a:pPr algn="ctr"/>
            <a:endParaRPr lang="en-US"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45"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47"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US" sz="3200" b="0" strike="noStrike" spc="-1">
              <a:latin typeface="Arial"/>
            </a:endParaRPr>
          </a:p>
        </p:txBody>
      </p:sp>
      <p:sp>
        <p:nvSpPr>
          <p:cNvPr id="48"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en-US"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52"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53"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US" sz="3200" b="0" strike="noStrike" spc="-1">
              <a:latin typeface="Arial"/>
            </a:endParaRPr>
          </a:p>
        </p:txBody>
      </p:sp>
      <p:sp>
        <p:nvSpPr>
          <p:cNvPr id="54"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4" name="PlaceHolder 2"/>
          <p:cNvSpPr>
            <a:spLocks noGrp="1"/>
          </p:cNvSpPr>
          <p:nvPr>
            <p:ph type="subTitle"/>
          </p:nvPr>
        </p:nvSpPr>
        <p:spPr>
          <a:xfrm>
            <a:off x="609480" y="1604520"/>
            <a:ext cx="10972440" cy="3977280"/>
          </a:xfrm>
          <a:prstGeom prst="rect">
            <a:avLst/>
          </a:prstGeom>
        </p:spPr>
        <p:txBody>
          <a:bodyPr lIns="0" tIns="0" rIns="0" bIns="0" anchor="ctr">
            <a:noAutofit/>
          </a:bodyPr>
          <a:lstStyle/>
          <a:p>
            <a:pPr algn="ctr"/>
            <a:endParaRPr lang="en-US"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56"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US" sz="3200" b="0" strike="noStrike" spc="-1">
              <a:latin typeface="Arial"/>
            </a:endParaRPr>
          </a:p>
        </p:txBody>
      </p:sp>
      <p:sp>
        <p:nvSpPr>
          <p:cNvPr id="57"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58"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60"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61"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62"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64"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en-US" sz="3200" b="0" strike="noStrike" spc="-1">
              <a:latin typeface="Arial"/>
            </a:endParaRPr>
          </a:p>
        </p:txBody>
      </p:sp>
      <p:sp>
        <p:nvSpPr>
          <p:cNvPr id="65"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67"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68"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69"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US" sz="3200" b="0" strike="noStrike" spc="-1">
              <a:latin typeface="Arial"/>
            </a:endParaRPr>
          </a:p>
        </p:txBody>
      </p:sp>
      <p:sp>
        <p:nvSpPr>
          <p:cNvPr id="70"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72"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en-US" sz="3200" b="0" strike="noStrike" spc="-1">
              <a:latin typeface="Arial"/>
            </a:endParaRPr>
          </a:p>
        </p:txBody>
      </p:sp>
      <p:sp>
        <p:nvSpPr>
          <p:cNvPr id="73"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en-US" sz="3200" b="0" strike="noStrike" spc="-1">
              <a:latin typeface="Arial"/>
            </a:endParaRPr>
          </a:p>
        </p:txBody>
      </p:sp>
      <p:sp>
        <p:nvSpPr>
          <p:cNvPr id="74"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en-US" sz="3200" b="0" strike="noStrike" spc="-1">
              <a:latin typeface="Arial"/>
            </a:endParaRPr>
          </a:p>
        </p:txBody>
      </p:sp>
      <p:sp>
        <p:nvSpPr>
          <p:cNvPr id="75"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en-US" sz="3200" b="0" strike="noStrike" spc="-1">
              <a:latin typeface="Arial"/>
            </a:endParaRPr>
          </a:p>
        </p:txBody>
      </p:sp>
      <p:sp>
        <p:nvSpPr>
          <p:cNvPr id="76"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en-US" sz="3200" b="0" strike="noStrike" spc="-1">
              <a:latin typeface="Arial"/>
            </a:endParaRPr>
          </a:p>
        </p:txBody>
      </p:sp>
      <p:sp>
        <p:nvSpPr>
          <p:cNvPr id="77"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83" name="PlaceHolder 2"/>
          <p:cNvSpPr>
            <a:spLocks noGrp="1"/>
          </p:cNvSpPr>
          <p:nvPr>
            <p:ph type="subTitle"/>
          </p:nvPr>
        </p:nvSpPr>
        <p:spPr>
          <a:xfrm>
            <a:off x="609480" y="1604520"/>
            <a:ext cx="10972440" cy="3977280"/>
          </a:xfrm>
          <a:prstGeom prst="rect">
            <a:avLst/>
          </a:prstGeom>
        </p:spPr>
        <p:txBody>
          <a:bodyPr lIns="0" tIns="0" rIns="0" bIns="0" anchor="ctr">
            <a:noAutofit/>
          </a:bodyPr>
          <a:lstStyle/>
          <a:p>
            <a:pPr algn="ctr"/>
            <a:endParaRPr lang="en-US"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4"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85"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87"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US" sz="3200" b="0" strike="noStrike" spc="-1">
              <a:latin typeface="Arial"/>
            </a:endParaRPr>
          </a:p>
        </p:txBody>
      </p:sp>
      <p:sp>
        <p:nvSpPr>
          <p:cNvPr id="88"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6"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0"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en-US"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92"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93"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US" sz="3200" b="0" strike="noStrike" spc="-1">
              <a:latin typeface="Arial"/>
            </a:endParaRPr>
          </a:p>
        </p:txBody>
      </p:sp>
      <p:sp>
        <p:nvSpPr>
          <p:cNvPr id="94"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96"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US" sz="3200" b="0" strike="noStrike" spc="-1">
              <a:latin typeface="Arial"/>
            </a:endParaRPr>
          </a:p>
        </p:txBody>
      </p:sp>
      <p:sp>
        <p:nvSpPr>
          <p:cNvPr id="97"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98"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00"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101"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102"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04"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en-US" sz="3200" b="0" strike="noStrike" spc="-1">
              <a:latin typeface="Arial"/>
            </a:endParaRPr>
          </a:p>
        </p:txBody>
      </p:sp>
      <p:sp>
        <p:nvSpPr>
          <p:cNvPr id="105"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07"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108"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109"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US" sz="3200" b="0" strike="noStrike" spc="-1">
              <a:latin typeface="Arial"/>
            </a:endParaRPr>
          </a:p>
        </p:txBody>
      </p:sp>
      <p:sp>
        <p:nvSpPr>
          <p:cNvPr id="110"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12"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en-US" sz="3200" b="0" strike="noStrike" spc="-1">
              <a:latin typeface="Arial"/>
            </a:endParaRPr>
          </a:p>
        </p:txBody>
      </p:sp>
      <p:sp>
        <p:nvSpPr>
          <p:cNvPr id="113"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en-US" sz="3200" b="0" strike="noStrike" spc="-1">
              <a:latin typeface="Arial"/>
            </a:endParaRPr>
          </a:p>
        </p:txBody>
      </p:sp>
      <p:sp>
        <p:nvSpPr>
          <p:cNvPr id="114"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en-US" sz="3200" b="0" strike="noStrike" spc="-1">
              <a:latin typeface="Arial"/>
            </a:endParaRPr>
          </a:p>
        </p:txBody>
      </p:sp>
      <p:sp>
        <p:nvSpPr>
          <p:cNvPr id="115"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en-US" sz="3200" b="0" strike="noStrike" spc="-1">
              <a:latin typeface="Arial"/>
            </a:endParaRPr>
          </a:p>
        </p:txBody>
      </p:sp>
      <p:sp>
        <p:nvSpPr>
          <p:cNvPr id="116"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en-US" sz="3200" b="0" strike="noStrike" spc="-1">
              <a:latin typeface="Arial"/>
            </a:endParaRPr>
          </a:p>
        </p:txBody>
      </p:sp>
      <p:sp>
        <p:nvSpPr>
          <p:cNvPr id="117"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2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22" name="PlaceHolder 2"/>
          <p:cNvSpPr>
            <a:spLocks noGrp="1"/>
          </p:cNvSpPr>
          <p:nvPr>
            <p:ph type="subTitle"/>
          </p:nvPr>
        </p:nvSpPr>
        <p:spPr>
          <a:xfrm>
            <a:off x="609480" y="1604520"/>
            <a:ext cx="10972440" cy="3977280"/>
          </a:xfrm>
          <a:prstGeom prst="rect">
            <a:avLst/>
          </a:prstGeom>
        </p:spPr>
        <p:txBody>
          <a:bodyPr lIns="0" tIns="0" rIns="0" bIns="0" anchor="ctr">
            <a:noAutofit/>
          </a:bodyPr>
          <a:lstStyle/>
          <a:p>
            <a:pPr algn="ctr"/>
            <a:endParaRPr lang="en-US" sz="3200" b="0" strike="noStrike" spc="-1">
              <a:latin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2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24"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8"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US" sz="3200" b="0" strike="noStrike" spc="-1">
              <a:latin typeface="Arial"/>
            </a:endParaRPr>
          </a:p>
        </p:txBody>
      </p:sp>
      <p:sp>
        <p:nvSpPr>
          <p:cNvPr id="9"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2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26"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US" sz="3200" b="0" strike="noStrike" spc="-1">
              <a:latin typeface="Arial"/>
            </a:endParaRPr>
          </a:p>
        </p:txBody>
      </p:sp>
      <p:sp>
        <p:nvSpPr>
          <p:cNvPr id="127"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8"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29"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en-US" sz="3200" b="0" strike="noStrike" spc="-1">
              <a:latin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31"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132"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US" sz="3200" b="0" strike="noStrike" spc="-1">
              <a:latin typeface="Arial"/>
            </a:endParaRPr>
          </a:p>
        </p:txBody>
      </p:sp>
      <p:sp>
        <p:nvSpPr>
          <p:cNvPr id="133"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34"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35"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US" sz="3200" b="0" strike="noStrike" spc="-1">
              <a:latin typeface="Arial"/>
            </a:endParaRPr>
          </a:p>
        </p:txBody>
      </p:sp>
      <p:sp>
        <p:nvSpPr>
          <p:cNvPr id="136"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137"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39"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140"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141"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4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43"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en-US" sz="3200" b="0" strike="noStrike" spc="-1">
              <a:latin typeface="Arial"/>
            </a:endParaRPr>
          </a:p>
        </p:txBody>
      </p:sp>
      <p:sp>
        <p:nvSpPr>
          <p:cNvPr id="144"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46"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147"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148"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US" sz="3200" b="0" strike="noStrike" spc="-1">
              <a:latin typeface="Arial"/>
            </a:endParaRPr>
          </a:p>
        </p:txBody>
      </p:sp>
      <p:sp>
        <p:nvSpPr>
          <p:cNvPr id="149"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50"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51"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en-US" sz="3200" b="0" strike="noStrike" spc="-1">
              <a:latin typeface="Arial"/>
            </a:endParaRPr>
          </a:p>
        </p:txBody>
      </p:sp>
      <p:sp>
        <p:nvSpPr>
          <p:cNvPr id="152"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en-US" sz="3200" b="0" strike="noStrike" spc="-1">
              <a:latin typeface="Arial"/>
            </a:endParaRPr>
          </a:p>
        </p:txBody>
      </p:sp>
      <p:sp>
        <p:nvSpPr>
          <p:cNvPr id="153"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en-US" sz="3200" b="0" strike="noStrike" spc="-1">
              <a:latin typeface="Arial"/>
            </a:endParaRPr>
          </a:p>
        </p:txBody>
      </p:sp>
      <p:sp>
        <p:nvSpPr>
          <p:cNvPr id="154"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en-US" sz="3200" b="0" strike="noStrike" spc="-1">
              <a:latin typeface="Arial"/>
            </a:endParaRPr>
          </a:p>
        </p:txBody>
      </p:sp>
      <p:sp>
        <p:nvSpPr>
          <p:cNvPr id="155"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en-US" sz="3200" b="0" strike="noStrike" spc="-1">
              <a:latin typeface="Arial"/>
            </a:endParaRPr>
          </a:p>
        </p:txBody>
      </p:sp>
      <p:sp>
        <p:nvSpPr>
          <p:cNvPr id="156"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60"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61" name="PlaceHolder 2"/>
          <p:cNvSpPr>
            <a:spLocks noGrp="1"/>
          </p:cNvSpPr>
          <p:nvPr>
            <p:ph type="subTitle"/>
          </p:nvPr>
        </p:nvSpPr>
        <p:spPr>
          <a:xfrm>
            <a:off x="609480" y="1604520"/>
            <a:ext cx="10972440" cy="3977280"/>
          </a:xfrm>
          <a:prstGeom prst="rect">
            <a:avLst/>
          </a:prstGeom>
        </p:spPr>
        <p:txBody>
          <a:bodyPr lIns="0" tIns="0" rIns="0" bIns="0" anchor="ctr">
            <a:noAutofit/>
          </a:bodyPr>
          <a:lstStyle/>
          <a:p>
            <a:pPr algn="ctr"/>
            <a:endParaRPr lang="en-US" sz="3200" b="0" strike="noStrike" spc="-1">
              <a:latin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6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63"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64"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65"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US" sz="3200" b="0" strike="noStrike" spc="-1">
              <a:latin typeface="Arial"/>
            </a:endParaRPr>
          </a:p>
        </p:txBody>
      </p:sp>
      <p:sp>
        <p:nvSpPr>
          <p:cNvPr id="166"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7"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68"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en-US" sz="3200" b="0" strike="noStrike" spc="-1">
              <a:latin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70"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171"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US" sz="3200" b="0" strike="noStrike" spc="-1">
              <a:latin typeface="Arial"/>
            </a:endParaRPr>
          </a:p>
        </p:txBody>
      </p:sp>
      <p:sp>
        <p:nvSpPr>
          <p:cNvPr id="172"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74"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US" sz="3200" b="0" strike="noStrike" spc="-1">
              <a:latin typeface="Arial"/>
            </a:endParaRPr>
          </a:p>
        </p:txBody>
      </p:sp>
      <p:sp>
        <p:nvSpPr>
          <p:cNvPr id="175"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176"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77"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78"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179"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180"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8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82"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en-US" sz="3200" b="0" strike="noStrike" spc="-1">
              <a:latin typeface="Arial"/>
            </a:endParaRPr>
          </a:p>
        </p:txBody>
      </p:sp>
      <p:sp>
        <p:nvSpPr>
          <p:cNvPr id="183"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84"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85"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186"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187"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US" sz="3200" b="0" strike="noStrike" spc="-1">
              <a:latin typeface="Arial"/>
            </a:endParaRPr>
          </a:p>
        </p:txBody>
      </p:sp>
      <p:sp>
        <p:nvSpPr>
          <p:cNvPr id="188"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en-US" sz="3200" b="0" strike="noStrike" spc="-1">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8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90"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en-US" sz="3200" b="0" strike="noStrike" spc="-1">
              <a:latin typeface="Arial"/>
            </a:endParaRPr>
          </a:p>
        </p:txBody>
      </p:sp>
      <p:sp>
        <p:nvSpPr>
          <p:cNvPr id="191"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en-US" sz="3200" b="0" strike="noStrike" spc="-1">
              <a:latin typeface="Arial"/>
            </a:endParaRPr>
          </a:p>
        </p:txBody>
      </p:sp>
      <p:sp>
        <p:nvSpPr>
          <p:cNvPr id="192"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en-US" sz="3200" b="0" strike="noStrike" spc="-1">
              <a:latin typeface="Arial"/>
            </a:endParaRPr>
          </a:p>
        </p:txBody>
      </p:sp>
      <p:sp>
        <p:nvSpPr>
          <p:cNvPr id="193"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en-US" sz="3200" b="0" strike="noStrike" spc="-1">
              <a:latin typeface="Arial"/>
            </a:endParaRPr>
          </a:p>
        </p:txBody>
      </p:sp>
      <p:sp>
        <p:nvSpPr>
          <p:cNvPr id="194"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en-US" sz="3200" b="0" strike="noStrike" spc="-1">
              <a:latin typeface="Arial"/>
            </a:endParaRPr>
          </a:p>
        </p:txBody>
      </p:sp>
      <p:sp>
        <p:nvSpPr>
          <p:cNvPr id="195"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3"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14"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US" sz="3200" b="0" strike="noStrike" spc="-1">
              <a:latin typeface="Arial"/>
            </a:endParaRPr>
          </a:p>
        </p:txBody>
      </p:sp>
      <p:sp>
        <p:nvSpPr>
          <p:cNvPr id="15"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17"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US" sz="3200" b="0" strike="noStrike" spc="-1">
              <a:latin typeface="Arial"/>
            </a:endParaRPr>
          </a:p>
        </p:txBody>
      </p:sp>
      <p:sp>
        <p:nvSpPr>
          <p:cNvPr id="18"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19"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US" sz="4400" b="0" strike="noStrike" spc="-1">
              <a:latin typeface="Arial"/>
            </a:endParaRPr>
          </a:p>
        </p:txBody>
      </p:sp>
      <p:sp>
        <p:nvSpPr>
          <p:cNvPr id="21"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US" sz="3200" b="0" strike="noStrike" spc="-1">
              <a:latin typeface="Arial"/>
            </a:endParaRPr>
          </a:p>
        </p:txBody>
      </p:sp>
      <p:sp>
        <p:nvSpPr>
          <p:cNvPr id="22"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US" sz="3200" b="0" strike="noStrike" spc="-1">
              <a:latin typeface="Arial"/>
            </a:endParaRPr>
          </a:p>
        </p:txBody>
      </p:sp>
      <p:sp>
        <p:nvSpPr>
          <p:cNvPr id="23"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3.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Slika 7"/>
          <p:cNvPicPr/>
          <p:nvPr/>
        </p:nvPicPr>
        <p:blipFill>
          <a:blip r:embed="rId14"/>
          <a:stretch/>
        </p:blipFill>
        <p:spPr>
          <a:xfrm>
            <a:off x="0" y="0"/>
            <a:ext cx="12190320" cy="6856200"/>
          </a:xfrm>
          <a:prstGeom prst="rect">
            <a:avLst/>
          </a:prstGeom>
          <a:ln w="0">
            <a:noFill/>
          </a:ln>
        </p:spPr>
      </p:pic>
      <p:sp>
        <p:nvSpPr>
          <p:cNvPr id="4"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en-US" sz="4400" b="0" strike="noStrike" spc="-1">
                <a:latin typeface="Arial"/>
              </a:rPr>
              <a:t>Kliknite za uređivanje formata teksta naslova</a:t>
            </a:r>
          </a:p>
        </p:txBody>
      </p:sp>
      <p:sp>
        <p:nvSpPr>
          <p:cNvPr id="2" name="PlaceHolder 2"/>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3200" b="0" strike="noStrike" spc="-1">
                <a:latin typeface="Arial"/>
              </a:rPr>
              <a:t>Kliknite za uređivanje formata teksta strukture</a:t>
            </a:r>
          </a:p>
          <a:p>
            <a:pPr marL="864000" lvl="1" indent="-324000">
              <a:spcBef>
                <a:spcPts val="1134"/>
              </a:spcBef>
              <a:buClr>
                <a:srgbClr val="000000"/>
              </a:buClr>
              <a:buSzPct val="75000"/>
              <a:buFont typeface="Symbol" charset="2"/>
              <a:buChar char=""/>
            </a:pPr>
            <a:r>
              <a:rPr lang="en-US" sz="2800" b="0" strike="noStrike" spc="-1">
                <a:latin typeface="Arial"/>
              </a:rPr>
              <a:t>Druga razina strukture</a:t>
            </a:r>
          </a:p>
          <a:p>
            <a:pPr marL="1296000" lvl="2" indent="-288000">
              <a:spcBef>
                <a:spcPts val="850"/>
              </a:spcBef>
              <a:buClr>
                <a:srgbClr val="000000"/>
              </a:buClr>
              <a:buSzPct val="45000"/>
              <a:buFont typeface="Wingdings" charset="2"/>
              <a:buChar char=""/>
            </a:pPr>
            <a:r>
              <a:rPr lang="en-US" sz="2400" b="0" strike="noStrike" spc="-1">
                <a:latin typeface="Arial"/>
              </a:rPr>
              <a:t>Treća razina strukture</a:t>
            </a:r>
          </a:p>
          <a:p>
            <a:pPr marL="1728000" lvl="3" indent="-216000">
              <a:spcBef>
                <a:spcPts val="567"/>
              </a:spcBef>
              <a:buClr>
                <a:srgbClr val="000000"/>
              </a:buClr>
              <a:buSzPct val="75000"/>
              <a:buFont typeface="Symbol" charset="2"/>
              <a:buChar char=""/>
            </a:pPr>
            <a:r>
              <a:rPr lang="en-US" sz="2000" b="0" strike="noStrike" spc="-1">
                <a:latin typeface="Arial"/>
              </a:rPr>
              <a:t>Četvrta razina strukture</a:t>
            </a:r>
          </a:p>
          <a:p>
            <a:pPr marL="2160000" lvl="4" indent="-216000">
              <a:spcBef>
                <a:spcPts val="283"/>
              </a:spcBef>
              <a:buClr>
                <a:srgbClr val="000000"/>
              </a:buClr>
              <a:buSzPct val="45000"/>
              <a:buFont typeface="Wingdings" charset="2"/>
              <a:buChar char=""/>
            </a:pPr>
            <a:r>
              <a:rPr lang="en-US" sz="2000" b="0" strike="noStrike" spc="-1">
                <a:latin typeface="Arial"/>
              </a:rPr>
              <a:t>Peta razina strukture</a:t>
            </a:r>
          </a:p>
          <a:p>
            <a:pPr marL="2592000" lvl="5" indent="-216000">
              <a:spcBef>
                <a:spcPts val="283"/>
              </a:spcBef>
              <a:buClr>
                <a:srgbClr val="000000"/>
              </a:buClr>
              <a:buSzPct val="45000"/>
              <a:buFont typeface="Wingdings" charset="2"/>
              <a:buChar char=""/>
            </a:pPr>
            <a:r>
              <a:rPr lang="en-US" sz="2000" b="0" strike="noStrike" spc="-1">
                <a:latin typeface="Arial"/>
              </a:rPr>
              <a:t>Šesta razina strukture</a:t>
            </a:r>
          </a:p>
          <a:p>
            <a:pPr marL="3024000" lvl="6" indent="-216000">
              <a:spcBef>
                <a:spcPts val="283"/>
              </a:spcBef>
              <a:buClr>
                <a:srgbClr val="000000"/>
              </a:buClr>
              <a:buSzPct val="45000"/>
              <a:buFont typeface="Wingdings" charset="2"/>
              <a:buChar char=""/>
            </a:pPr>
            <a:r>
              <a:rPr lang="en-US" sz="2000" b="0" strike="noStrike" spc="-1">
                <a:latin typeface="Arial"/>
              </a:rPr>
              <a:t>Sedma razina strukture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9" name="Slika 6"/>
          <p:cNvPicPr/>
          <p:nvPr/>
        </p:nvPicPr>
        <p:blipFill>
          <a:blip r:embed="rId14"/>
          <a:stretch/>
        </p:blipFill>
        <p:spPr>
          <a:xfrm>
            <a:off x="0" y="0"/>
            <a:ext cx="12190320" cy="6856200"/>
          </a:xfrm>
          <a:prstGeom prst="rect">
            <a:avLst/>
          </a:prstGeom>
          <a:ln w="0">
            <a:noFill/>
          </a:ln>
        </p:spPr>
      </p:pic>
      <p:sp>
        <p:nvSpPr>
          <p:cNvPr id="40"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en-US" sz="4400" b="0" strike="noStrike" spc="-1">
                <a:latin typeface="Arial"/>
              </a:rPr>
              <a:t>Kliknite za uređivanje formata teksta naslova</a:t>
            </a:r>
          </a:p>
        </p:txBody>
      </p:sp>
      <p:sp>
        <p:nvSpPr>
          <p:cNvPr id="41" name="PlaceHolder 2"/>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3200" b="0" strike="noStrike" spc="-1">
                <a:latin typeface="Arial"/>
              </a:rPr>
              <a:t>Kliknite za uređivanje formata teksta strukture</a:t>
            </a:r>
          </a:p>
          <a:p>
            <a:pPr marL="864000" lvl="1" indent="-324000">
              <a:spcBef>
                <a:spcPts val="1134"/>
              </a:spcBef>
              <a:buClr>
                <a:srgbClr val="000000"/>
              </a:buClr>
              <a:buSzPct val="75000"/>
              <a:buFont typeface="Symbol" charset="2"/>
              <a:buChar char=""/>
            </a:pPr>
            <a:r>
              <a:rPr lang="en-US" sz="2800" b="0" strike="noStrike" spc="-1">
                <a:latin typeface="Arial"/>
              </a:rPr>
              <a:t>Druga razina strukture</a:t>
            </a:r>
          </a:p>
          <a:p>
            <a:pPr marL="1296000" lvl="2" indent="-288000">
              <a:spcBef>
                <a:spcPts val="850"/>
              </a:spcBef>
              <a:buClr>
                <a:srgbClr val="000000"/>
              </a:buClr>
              <a:buSzPct val="45000"/>
              <a:buFont typeface="Wingdings" charset="2"/>
              <a:buChar char=""/>
            </a:pPr>
            <a:r>
              <a:rPr lang="en-US" sz="2400" b="0" strike="noStrike" spc="-1">
                <a:latin typeface="Arial"/>
              </a:rPr>
              <a:t>Treća razina strukture</a:t>
            </a:r>
          </a:p>
          <a:p>
            <a:pPr marL="1728000" lvl="3" indent="-216000">
              <a:spcBef>
                <a:spcPts val="567"/>
              </a:spcBef>
              <a:buClr>
                <a:srgbClr val="000000"/>
              </a:buClr>
              <a:buSzPct val="75000"/>
              <a:buFont typeface="Symbol" charset="2"/>
              <a:buChar char=""/>
            </a:pPr>
            <a:r>
              <a:rPr lang="en-US" sz="2000" b="0" strike="noStrike" spc="-1">
                <a:latin typeface="Arial"/>
              </a:rPr>
              <a:t>Četvrta razina strukture</a:t>
            </a:r>
          </a:p>
          <a:p>
            <a:pPr marL="2160000" lvl="4" indent="-216000">
              <a:spcBef>
                <a:spcPts val="283"/>
              </a:spcBef>
              <a:buClr>
                <a:srgbClr val="000000"/>
              </a:buClr>
              <a:buSzPct val="45000"/>
              <a:buFont typeface="Wingdings" charset="2"/>
              <a:buChar char=""/>
            </a:pPr>
            <a:r>
              <a:rPr lang="en-US" sz="2000" b="0" strike="noStrike" spc="-1">
                <a:latin typeface="Arial"/>
              </a:rPr>
              <a:t>Peta razina strukture</a:t>
            </a:r>
          </a:p>
          <a:p>
            <a:pPr marL="2592000" lvl="5" indent="-216000">
              <a:spcBef>
                <a:spcPts val="283"/>
              </a:spcBef>
              <a:buClr>
                <a:srgbClr val="000000"/>
              </a:buClr>
              <a:buSzPct val="45000"/>
              <a:buFont typeface="Wingdings" charset="2"/>
              <a:buChar char=""/>
            </a:pPr>
            <a:r>
              <a:rPr lang="en-US" sz="2000" b="0" strike="noStrike" spc="-1">
                <a:latin typeface="Arial"/>
              </a:rPr>
              <a:t>Šesta razina strukture</a:t>
            </a:r>
          </a:p>
          <a:p>
            <a:pPr marL="3024000" lvl="6" indent="-216000">
              <a:spcBef>
                <a:spcPts val="283"/>
              </a:spcBef>
              <a:buClr>
                <a:srgbClr val="000000"/>
              </a:buClr>
              <a:buSzPct val="45000"/>
              <a:buFont typeface="Wingdings" charset="2"/>
              <a:buChar char=""/>
            </a:pPr>
            <a:r>
              <a:rPr lang="en-US" sz="2000" b="0" strike="noStrike" spc="-1">
                <a:latin typeface="Arial"/>
              </a:rPr>
              <a:t>Sedma razina strukture</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8" name="Slika 7"/>
          <p:cNvPicPr/>
          <p:nvPr/>
        </p:nvPicPr>
        <p:blipFill>
          <a:blip r:embed="rId14"/>
          <a:stretch/>
        </p:blipFill>
        <p:spPr>
          <a:xfrm>
            <a:off x="0" y="0"/>
            <a:ext cx="12190320" cy="6856200"/>
          </a:xfrm>
          <a:prstGeom prst="rect">
            <a:avLst/>
          </a:prstGeom>
          <a:ln w="0">
            <a:noFill/>
          </a:ln>
        </p:spPr>
      </p:pic>
      <p:sp>
        <p:nvSpPr>
          <p:cNvPr id="79" name="PlaceHolder 1"/>
          <p:cNvSpPr>
            <a:spLocks noGrp="1"/>
          </p:cNvSpPr>
          <p:nvPr>
            <p:ph type="title"/>
          </p:nvPr>
        </p:nvSpPr>
        <p:spPr>
          <a:xfrm>
            <a:off x="609480" y="273600"/>
            <a:ext cx="10972080" cy="1144440"/>
          </a:xfrm>
          <a:prstGeom prst="rect">
            <a:avLst/>
          </a:prstGeom>
        </p:spPr>
        <p:txBody>
          <a:bodyPr lIns="0" tIns="0" rIns="0" bIns="0" anchor="ctr">
            <a:noAutofit/>
          </a:bodyPr>
          <a:lstStyle/>
          <a:p>
            <a:r>
              <a:rPr lang="en-US" sz="1800" b="0" strike="noStrike" spc="-1">
                <a:latin typeface="Arial"/>
              </a:rPr>
              <a:t>Kliknite za uređivanje formata teksta naslova</a:t>
            </a:r>
          </a:p>
        </p:txBody>
      </p:sp>
      <p:sp>
        <p:nvSpPr>
          <p:cNvPr id="80" name="PlaceHolder 2"/>
          <p:cNvSpPr>
            <a:spLocks noGrp="1"/>
          </p:cNvSpPr>
          <p:nvPr>
            <p:ph type="body"/>
          </p:nvPr>
        </p:nvSpPr>
        <p:spPr>
          <a:xfrm>
            <a:off x="609480" y="1604520"/>
            <a:ext cx="5353920" cy="397692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1800" b="0" strike="noStrike" spc="-1">
                <a:latin typeface="Arial"/>
              </a:rPr>
              <a:t>Kliknite za uređivanje formata teksta strukture</a:t>
            </a:r>
          </a:p>
          <a:p>
            <a:pPr marL="864000" lvl="1" indent="-324000">
              <a:spcBef>
                <a:spcPts val="1134"/>
              </a:spcBef>
              <a:buClr>
                <a:srgbClr val="000000"/>
              </a:buClr>
              <a:buSzPct val="75000"/>
              <a:buFont typeface="Symbol" charset="2"/>
              <a:buChar char=""/>
            </a:pPr>
            <a:r>
              <a:rPr lang="en-US" sz="1800" b="0" strike="noStrike" spc="-1">
                <a:latin typeface="Arial"/>
              </a:rPr>
              <a:t>Druga razina strukture</a:t>
            </a:r>
          </a:p>
          <a:p>
            <a:pPr marL="1296000" lvl="2" indent="-288000">
              <a:spcBef>
                <a:spcPts val="850"/>
              </a:spcBef>
              <a:buClr>
                <a:srgbClr val="000000"/>
              </a:buClr>
              <a:buSzPct val="45000"/>
              <a:buFont typeface="Wingdings" charset="2"/>
              <a:buChar char=""/>
            </a:pPr>
            <a:r>
              <a:rPr lang="en-US" sz="1800" b="0" strike="noStrike" spc="-1">
                <a:latin typeface="Arial"/>
              </a:rPr>
              <a:t>Treća razina strukture</a:t>
            </a:r>
          </a:p>
          <a:p>
            <a:pPr marL="1728000" lvl="3" indent="-216000">
              <a:spcBef>
                <a:spcPts val="567"/>
              </a:spcBef>
              <a:buClr>
                <a:srgbClr val="000000"/>
              </a:buClr>
              <a:buSzPct val="75000"/>
              <a:buFont typeface="Symbol" charset="2"/>
              <a:buChar char=""/>
            </a:pPr>
            <a:r>
              <a:rPr lang="en-US" sz="1800" b="0" strike="noStrike" spc="-1">
                <a:latin typeface="Arial"/>
              </a:rPr>
              <a:t>Četvrta razina strukture</a:t>
            </a:r>
          </a:p>
          <a:p>
            <a:pPr marL="2160000" lvl="4" indent="-216000">
              <a:spcBef>
                <a:spcPts val="283"/>
              </a:spcBef>
              <a:buClr>
                <a:srgbClr val="000000"/>
              </a:buClr>
              <a:buSzPct val="45000"/>
              <a:buFont typeface="Wingdings" charset="2"/>
              <a:buChar char=""/>
            </a:pPr>
            <a:r>
              <a:rPr lang="en-US" sz="1800" b="0" strike="noStrike" spc="-1">
                <a:latin typeface="Arial"/>
              </a:rPr>
              <a:t>Peta razina strukture</a:t>
            </a:r>
          </a:p>
          <a:p>
            <a:pPr marL="2592000" lvl="5" indent="-216000">
              <a:spcBef>
                <a:spcPts val="283"/>
              </a:spcBef>
              <a:buClr>
                <a:srgbClr val="000000"/>
              </a:buClr>
              <a:buSzPct val="45000"/>
              <a:buFont typeface="Wingdings" charset="2"/>
              <a:buChar char=""/>
            </a:pPr>
            <a:r>
              <a:rPr lang="en-US" sz="1800" b="0" strike="noStrike" spc="-1">
                <a:latin typeface="Arial"/>
              </a:rPr>
              <a:t>Šesta razina strukture</a:t>
            </a:r>
          </a:p>
          <a:p>
            <a:pPr marL="3024000" lvl="6" indent="-216000">
              <a:spcBef>
                <a:spcPts val="283"/>
              </a:spcBef>
              <a:buClr>
                <a:srgbClr val="000000"/>
              </a:buClr>
              <a:buSzPct val="45000"/>
              <a:buFont typeface="Wingdings" charset="2"/>
              <a:buChar char=""/>
            </a:pPr>
            <a:r>
              <a:rPr lang="en-US" sz="1800" b="0" strike="noStrike" spc="-1">
                <a:latin typeface="Arial"/>
              </a:rPr>
              <a:t>Sedma razina strukture</a:t>
            </a:r>
          </a:p>
        </p:txBody>
      </p:sp>
      <p:sp>
        <p:nvSpPr>
          <p:cNvPr id="81" name="PlaceHolder 3"/>
          <p:cNvSpPr>
            <a:spLocks noGrp="1"/>
          </p:cNvSpPr>
          <p:nvPr>
            <p:ph type="body"/>
          </p:nvPr>
        </p:nvSpPr>
        <p:spPr>
          <a:xfrm>
            <a:off x="6231960" y="1604520"/>
            <a:ext cx="5353920" cy="397692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1800" b="0" strike="noStrike" spc="-1">
                <a:latin typeface="Arial"/>
              </a:rPr>
              <a:t>Kliknite za uređivanje formata teksta strukture</a:t>
            </a:r>
          </a:p>
          <a:p>
            <a:pPr marL="864000" lvl="1" indent="-324000">
              <a:spcBef>
                <a:spcPts val="1134"/>
              </a:spcBef>
              <a:buClr>
                <a:srgbClr val="000000"/>
              </a:buClr>
              <a:buSzPct val="75000"/>
              <a:buFont typeface="Symbol" charset="2"/>
              <a:buChar char=""/>
            </a:pPr>
            <a:r>
              <a:rPr lang="en-US" sz="1800" b="0" strike="noStrike" spc="-1">
                <a:latin typeface="Arial"/>
              </a:rPr>
              <a:t>Druga razina strukture</a:t>
            </a:r>
          </a:p>
          <a:p>
            <a:pPr marL="1296000" lvl="2" indent="-288000">
              <a:spcBef>
                <a:spcPts val="850"/>
              </a:spcBef>
              <a:buClr>
                <a:srgbClr val="000000"/>
              </a:buClr>
              <a:buSzPct val="45000"/>
              <a:buFont typeface="Wingdings" charset="2"/>
              <a:buChar char=""/>
            </a:pPr>
            <a:r>
              <a:rPr lang="en-US" sz="1800" b="0" strike="noStrike" spc="-1">
                <a:latin typeface="Arial"/>
              </a:rPr>
              <a:t>Treća razina strukture</a:t>
            </a:r>
          </a:p>
          <a:p>
            <a:pPr marL="1728000" lvl="3" indent="-216000">
              <a:spcBef>
                <a:spcPts val="567"/>
              </a:spcBef>
              <a:buClr>
                <a:srgbClr val="000000"/>
              </a:buClr>
              <a:buSzPct val="75000"/>
              <a:buFont typeface="Symbol" charset="2"/>
              <a:buChar char=""/>
            </a:pPr>
            <a:r>
              <a:rPr lang="en-US" sz="1800" b="0" strike="noStrike" spc="-1">
                <a:latin typeface="Arial"/>
              </a:rPr>
              <a:t>Četvrta razina strukture</a:t>
            </a:r>
          </a:p>
          <a:p>
            <a:pPr marL="2160000" lvl="4" indent="-216000">
              <a:spcBef>
                <a:spcPts val="283"/>
              </a:spcBef>
              <a:buClr>
                <a:srgbClr val="000000"/>
              </a:buClr>
              <a:buSzPct val="45000"/>
              <a:buFont typeface="Wingdings" charset="2"/>
              <a:buChar char=""/>
            </a:pPr>
            <a:r>
              <a:rPr lang="en-US" sz="1800" b="0" strike="noStrike" spc="-1">
                <a:latin typeface="Arial"/>
              </a:rPr>
              <a:t>Peta razina strukture</a:t>
            </a:r>
          </a:p>
          <a:p>
            <a:pPr marL="2592000" lvl="5" indent="-216000">
              <a:spcBef>
                <a:spcPts val="283"/>
              </a:spcBef>
              <a:buClr>
                <a:srgbClr val="000000"/>
              </a:buClr>
              <a:buSzPct val="45000"/>
              <a:buFont typeface="Wingdings" charset="2"/>
              <a:buChar char=""/>
            </a:pPr>
            <a:r>
              <a:rPr lang="en-US" sz="1800" b="0" strike="noStrike" spc="-1">
                <a:latin typeface="Arial"/>
              </a:rPr>
              <a:t>Šesta razina strukture</a:t>
            </a:r>
          </a:p>
          <a:p>
            <a:pPr marL="3024000" lvl="6" indent="-216000">
              <a:spcBef>
                <a:spcPts val="283"/>
              </a:spcBef>
              <a:buClr>
                <a:srgbClr val="000000"/>
              </a:buClr>
              <a:buSzPct val="45000"/>
              <a:buFont typeface="Wingdings" charset="2"/>
              <a:buChar char=""/>
            </a:pPr>
            <a:r>
              <a:rPr lang="en-US" sz="1800" b="0" strike="noStrike" spc="-1">
                <a:latin typeface="Arial"/>
              </a:rPr>
              <a:t>Sedma razina strukture</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8" name="Slika 6"/>
          <p:cNvPicPr/>
          <p:nvPr/>
        </p:nvPicPr>
        <p:blipFill>
          <a:blip r:embed="rId14"/>
          <a:stretch/>
        </p:blipFill>
        <p:spPr>
          <a:xfrm>
            <a:off x="0" y="0"/>
            <a:ext cx="12190320" cy="6856200"/>
          </a:xfrm>
          <a:prstGeom prst="rect">
            <a:avLst/>
          </a:prstGeom>
          <a:ln w="0">
            <a:noFill/>
          </a:ln>
        </p:spPr>
      </p:pic>
      <p:sp>
        <p:nvSpPr>
          <p:cNvPr id="11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en-US" sz="4400" b="0" strike="noStrike" spc="-1">
                <a:latin typeface="Arial"/>
              </a:rPr>
              <a:t>Kliknite za uređivanje formata teksta naslova</a:t>
            </a:r>
          </a:p>
        </p:txBody>
      </p:sp>
      <p:sp>
        <p:nvSpPr>
          <p:cNvPr id="120" name="PlaceHolder 2"/>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3200" b="0" strike="noStrike" spc="-1">
                <a:latin typeface="Arial"/>
              </a:rPr>
              <a:t>Kliknite za uređivanje formata teksta strukture</a:t>
            </a:r>
          </a:p>
          <a:p>
            <a:pPr marL="864000" lvl="1" indent="-324000">
              <a:spcBef>
                <a:spcPts val="1134"/>
              </a:spcBef>
              <a:buClr>
                <a:srgbClr val="000000"/>
              </a:buClr>
              <a:buSzPct val="75000"/>
              <a:buFont typeface="Symbol" charset="2"/>
              <a:buChar char=""/>
            </a:pPr>
            <a:r>
              <a:rPr lang="en-US" sz="2800" b="0" strike="noStrike" spc="-1">
                <a:latin typeface="Arial"/>
              </a:rPr>
              <a:t>Druga razina strukture</a:t>
            </a:r>
          </a:p>
          <a:p>
            <a:pPr marL="1296000" lvl="2" indent="-288000">
              <a:spcBef>
                <a:spcPts val="850"/>
              </a:spcBef>
              <a:buClr>
                <a:srgbClr val="000000"/>
              </a:buClr>
              <a:buSzPct val="45000"/>
              <a:buFont typeface="Wingdings" charset="2"/>
              <a:buChar char=""/>
            </a:pPr>
            <a:r>
              <a:rPr lang="en-US" sz="2400" b="0" strike="noStrike" spc="-1">
                <a:latin typeface="Arial"/>
              </a:rPr>
              <a:t>Treća razina strukture</a:t>
            </a:r>
          </a:p>
          <a:p>
            <a:pPr marL="1728000" lvl="3" indent="-216000">
              <a:spcBef>
                <a:spcPts val="567"/>
              </a:spcBef>
              <a:buClr>
                <a:srgbClr val="000000"/>
              </a:buClr>
              <a:buSzPct val="75000"/>
              <a:buFont typeface="Symbol" charset="2"/>
              <a:buChar char=""/>
            </a:pPr>
            <a:r>
              <a:rPr lang="en-US" sz="2000" b="0" strike="noStrike" spc="-1">
                <a:latin typeface="Arial"/>
              </a:rPr>
              <a:t>Četvrta razina strukture</a:t>
            </a:r>
          </a:p>
          <a:p>
            <a:pPr marL="2160000" lvl="4" indent="-216000">
              <a:spcBef>
                <a:spcPts val="283"/>
              </a:spcBef>
              <a:buClr>
                <a:srgbClr val="000000"/>
              </a:buClr>
              <a:buSzPct val="45000"/>
              <a:buFont typeface="Wingdings" charset="2"/>
              <a:buChar char=""/>
            </a:pPr>
            <a:r>
              <a:rPr lang="en-US" sz="2000" b="0" strike="noStrike" spc="-1">
                <a:latin typeface="Arial"/>
              </a:rPr>
              <a:t>Peta razina strukture</a:t>
            </a:r>
          </a:p>
          <a:p>
            <a:pPr marL="2592000" lvl="5" indent="-216000">
              <a:spcBef>
                <a:spcPts val="283"/>
              </a:spcBef>
              <a:buClr>
                <a:srgbClr val="000000"/>
              </a:buClr>
              <a:buSzPct val="45000"/>
              <a:buFont typeface="Wingdings" charset="2"/>
              <a:buChar char=""/>
            </a:pPr>
            <a:r>
              <a:rPr lang="en-US" sz="2000" b="0" strike="noStrike" spc="-1">
                <a:latin typeface="Arial"/>
              </a:rPr>
              <a:t>Šesta razina strukture</a:t>
            </a:r>
          </a:p>
          <a:p>
            <a:pPr marL="3024000" lvl="6" indent="-216000">
              <a:spcBef>
                <a:spcPts val="283"/>
              </a:spcBef>
              <a:buClr>
                <a:srgbClr val="000000"/>
              </a:buClr>
              <a:buSzPct val="45000"/>
              <a:buFont typeface="Wingdings" charset="2"/>
              <a:buChar char=""/>
            </a:pPr>
            <a:r>
              <a:rPr lang="en-US" sz="2000" b="0" strike="noStrike" spc="-1">
                <a:latin typeface="Arial"/>
              </a:rPr>
              <a:t>Sedma razina strukture</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57" name="Slika 1"/>
          <p:cNvPicPr/>
          <p:nvPr/>
        </p:nvPicPr>
        <p:blipFill>
          <a:blip r:embed="rId14"/>
          <a:stretch/>
        </p:blipFill>
        <p:spPr>
          <a:xfrm>
            <a:off x="0" y="0"/>
            <a:ext cx="12190320" cy="6856200"/>
          </a:xfrm>
          <a:prstGeom prst="rect">
            <a:avLst/>
          </a:prstGeom>
          <a:ln w="0">
            <a:noFill/>
          </a:ln>
        </p:spPr>
      </p:pic>
      <p:sp>
        <p:nvSpPr>
          <p:cNvPr id="158"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en-US" sz="4400" b="0" strike="noStrike" spc="-1">
                <a:latin typeface="Arial"/>
              </a:rPr>
              <a:t>Kliknite za uređivanje formata teksta naslova</a:t>
            </a:r>
          </a:p>
        </p:txBody>
      </p:sp>
      <p:sp>
        <p:nvSpPr>
          <p:cNvPr id="159" name="PlaceHolder 2"/>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3200" b="0" strike="noStrike" spc="-1">
                <a:latin typeface="Arial"/>
              </a:rPr>
              <a:t>Kliknite za uređivanje formata teksta strukture</a:t>
            </a:r>
          </a:p>
          <a:p>
            <a:pPr marL="864000" lvl="1" indent="-324000">
              <a:spcBef>
                <a:spcPts val="1134"/>
              </a:spcBef>
              <a:buClr>
                <a:srgbClr val="000000"/>
              </a:buClr>
              <a:buSzPct val="75000"/>
              <a:buFont typeface="Symbol" charset="2"/>
              <a:buChar char=""/>
            </a:pPr>
            <a:r>
              <a:rPr lang="en-US" sz="2800" b="0" strike="noStrike" spc="-1">
                <a:latin typeface="Arial"/>
              </a:rPr>
              <a:t>Druga razina strukture</a:t>
            </a:r>
          </a:p>
          <a:p>
            <a:pPr marL="1296000" lvl="2" indent="-288000">
              <a:spcBef>
                <a:spcPts val="850"/>
              </a:spcBef>
              <a:buClr>
                <a:srgbClr val="000000"/>
              </a:buClr>
              <a:buSzPct val="45000"/>
              <a:buFont typeface="Wingdings" charset="2"/>
              <a:buChar char=""/>
            </a:pPr>
            <a:r>
              <a:rPr lang="en-US" sz="2400" b="0" strike="noStrike" spc="-1">
                <a:latin typeface="Arial"/>
              </a:rPr>
              <a:t>Treća razina strukture</a:t>
            </a:r>
          </a:p>
          <a:p>
            <a:pPr marL="1728000" lvl="3" indent="-216000">
              <a:spcBef>
                <a:spcPts val="567"/>
              </a:spcBef>
              <a:buClr>
                <a:srgbClr val="000000"/>
              </a:buClr>
              <a:buSzPct val="75000"/>
              <a:buFont typeface="Symbol" charset="2"/>
              <a:buChar char=""/>
            </a:pPr>
            <a:r>
              <a:rPr lang="en-US" sz="2000" b="0" strike="noStrike" spc="-1">
                <a:latin typeface="Arial"/>
              </a:rPr>
              <a:t>Četvrta razina strukture</a:t>
            </a:r>
          </a:p>
          <a:p>
            <a:pPr marL="2160000" lvl="4" indent="-216000">
              <a:spcBef>
                <a:spcPts val="283"/>
              </a:spcBef>
              <a:buClr>
                <a:srgbClr val="000000"/>
              </a:buClr>
              <a:buSzPct val="45000"/>
              <a:buFont typeface="Wingdings" charset="2"/>
              <a:buChar char=""/>
            </a:pPr>
            <a:r>
              <a:rPr lang="en-US" sz="2000" b="0" strike="noStrike" spc="-1">
                <a:latin typeface="Arial"/>
              </a:rPr>
              <a:t>Peta razina strukture</a:t>
            </a:r>
          </a:p>
          <a:p>
            <a:pPr marL="2592000" lvl="5" indent="-216000">
              <a:spcBef>
                <a:spcPts val="283"/>
              </a:spcBef>
              <a:buClr>
                <a:srgbClr val="000000"/>
              </a:buClr>
              <a:buSzPct val="45000"/>
              <a:buFont typeface="Wingdings" charset="2"/>
              <a:buChar char=""/>
            </a:pPr>
            <a:r>
              <a:rPr lang="en-US" sz="2000" b="0" strike="noStrike" spc="-1">
                <a:latin typeface="Arial"/>
              </a:rPr>
              <a:t>Šesta razina strukture</a:t>
            </a:r>
          </a:p>
          <a:p>
            <a:pPr marL="3024000" lvl="6" indent="-216000">
              <a:spcBef>
                <a:spcPts val="283"/>
              </a:spcBef>
              <a:buClr>
                <a:srgbClr val="000000"/>
              </a:buClr>
              <a:buSzPct val="45000"/>
              <a:buFont typeface="Wingdings" charset="2"/>
              <a:buChar char=""/>
            </a:pPr>
            <a:r>
              <a:rPr lang="en-US" sz="2000" b="0" strike="noStrike" spc="-1">
                <a:latin typeface="Arial"/>
              </a:rPr>
              <a:t>Sedma razina strukture</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hyperlink" Target="https://www.facebook.com/VijecegradanaRijeke" TargetMode="External"/><Relationship Id="rId2" Type="http://schemas.openxmlformats.org/officeDocument/2006/relationships/hyperlink" Target="https://vijecegradanarijeke.org/" TargetMode="Externa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2" name="Title 1"/>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90000"/>
              </a:lnSpc>
            </a:pPr>
            <a:r>
              <a:rPr lang="en-US" sz="4400" b="0" strike="noStrike" spc="-1">
                <a:solidFill>
                  <a:srgbClr val="225A76"/>
                </a:solidFill>
                <a:latin typeface="Open Sans"/>
                <a:ea typeface="DejaVu Sans"/>
              </a:rPr>
              <a:t>A Citizens‘ Assembly</a:t>
            </a:r>
            <a:endParaRPr lang="en-US" sz="4400" b="0" strike="noStrike" spc="-1">
              <a:latin typeface="Arial"/>
            </a:endParaRPr>
          </a:p>
        </p:txBody>
      </p:sp>
      <p:sp>
        <p:nvSpPr>
          <p:cNvPr id="223" name="Content Placeholder 2"/>
          <p:cNvSpPr/>
          <p:nvPr/>
        </p:nvSpPr>
        <p:spPr>
          <a:xfrm>
            <a:off x="846720" y="1825560"/>
            <a:ext cx="10124640" cy="3929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90000"/>
              </a:lnSpc>
              <a:spcBef>
                <a:spcPts val="1001"/>
              </a:spcBef>
            </a:pPr>
            <a:r>
              <a:rPr lang="en-US" sz="2400" b="0" strike="noStrike" spc="-1">
                <a:solidFill>
                  <a:srgbClr val="225A76"/>
                </a:solidFill>
                <a:latin typeface="Open Sans"/>
                <a:ea typeface="Open Sans"/>
              </a:rPr>
              <a:t>is a group of people selected from the general population to deliberate on important public questions so as to exert an influence. Citizens' assembly can be a form of direct democracy if all voters are part of the assembly. </a:t>
            </a:r>
            <a:br/>
            <a:r>
              <a:rPr lang="en-US" sz="2400" b="0" strike="noStrike" spc="-1">
                <a:solidFill>
                  <a:srgbClr val="225A76"/>
                </a:solidFill>
                <a:latin typeface="Open Sans"/>
                <a:ea typeface="Open Sans"/>
              </a:rPr>
              <a:t> </a:t>
            </a:r>
            <a:br/>
            <a:r>
              <a:rPr lang="en-US" sz="2400" b="0" strike="noStrike" spc="-1">
                <a:solidFill>
                  <a:srgbClr val="225A76"/>
                </a:solidFill>
                <a:latin typeface="Open Sans"/>
                <a:ea typeface="Open Sans"/>
              </a:rPr>
              <a:t>A CA uses elements of a jury to create public policy. Through skilled facilitation, the assembly members weigh trade-offs and work to find common ground on a shared set of recommendations. Citizens' assemblies can be more representative and deliberative than public engagement, polls, legislatures or ballot initiatives. They seek quality of participation over quantity. </a:t>
            </a:r>
            <a:br/>
            <a:r>
              <a:rPr lang="en-US" sz="2400" b="0" strike="noStrike" spc="-1">
                <a:solidFill>
                  <a:srgbClr val="225A76"/>
                </a:solidFill>
                <a:latin typeface="Open Sans"/>
                <a:ea typeface="Open Sans"/>
              </a:rPr>
              <a:t> </a:t>
            </a:r>
            <a:br/>
            <a:endParaRPr lang="en-US" sz="2400" b="0" strike="noStrike" spc="-1">
              <a:latin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Title 1"/>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90000"/>
              </a:lnSpc>
            </a:pPr>
            <a:r>
              <a:rPr lang="en-US" sz="4400" b="0" strike="noStrike" spc="-1">
                <a:solidFill>
                  <a:srgbClr val="225A76"/>
                </a:solidFill>
                <a:latin typeface="Open Sans"/>
                <a:ea typeface="DejaVu Sans"/>
              </a:rPr>
              <a:t>CA meetings – A brief overview</a:t>
            </a:r>
            <a:endParaRPr lang="en-US" sz="4400" b="0" strike="noStrike" spc="-1">
              <a:latin typeface="Arial"/>
            </a:endParaRPr>
          </a:p>
        </p:txBody>
      </p:sp>
      <p:sp>
        <p:nvSpPr>
          <p:cNvPr id="225" name="Content Placeholder 2"/>
          <p:cNvSpPr/>
          <p:nvPr/>
        </p:nvSpPr>
        <p:spPr>
          <a:xfrm>
            <a:off x="846720" y="1825560"/>
            <a:ext cx="5171400" cy="3929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Autofit/>
          </a:bodyPr>
          <a:lstStyle/>
          <a:p>
            <a:pPr marL="228600" indent="-226800">
              <a:lnSpc>
                <a:spcPct val="90000"/>
              </a:lnSpc>
              <a:spcBef>
                <a:spcPts val="1001"/>
              </a:spcBef>
              <a:buClr>
                <a:srgbClr val="225A76"/>
              </a:buClr>
              <a:buFont typeface="Arial"/>
              <a:buChar char="•"/>
            </a:pPr>
            <a:r>
              <a:rPr lang="en-US" sz="1800" b="0" strike="noStrike" spc="-1" dirty="0">
                <a:solidFill>
                  <a:srgbClr val="225A76"/>
                </a:solidFill>
                <a:latin typeface="Open Sans"/>
                <a:ea typeface="Open Sans"/>
              </a:rPr>
              <a:t>What will we do and how will we do it?</a:t>
            </a:r>
            <a:endParaRPr lang="en-US" sz="1800" b="0" strike="noStrike" spc="-1" dirty="0">
              <a:latin typeface="Arial"/>
            </a:endParaRPr>
          </a:p>
          <a:p>
            <a:pPr marL="228600" indent="-226800">
              <a:lnSpc>
                <a:spcPct val="90000"/>
              </a:lnSpc>
              <a:spcBef>
                <a:spcPts val="1001"/>
              </a:spcBef>
              <a:buClr>
                <a:srgbClr val="225A76"/>
              </a:buClr>
              <a:buFont typeface="Arial"/>
              <a:buChar char="•"/>
            </a:pPr>
            <a:r>
              <a:rPr lang="en-US" sz="1800" b="0" strike="noStrike" spc="-1" dirty="0">
                <a:solidFill>
                  <a:srgbClr val="225A76"/>
                </a:solidFill>
                <a:latin typeface="Open Sans"/>
                <a:ea typeface="Open Sans"/>
              </a:rPr>
              <a:t>Introduction to the system of local self-government (lectures, presentations and discussions)</a:t>
            </a:r>
            <a:endParaRPr lang="en-US" sz="1800" b="0" strike="noStrike" spc="-1" dirty="0">
              <a:latin typeface="Arial"/>
            </a:endParaRPr>
          </a:p>
          <a:p>
            <a:pPr marL="228600" indent="-226800">
              <a:lnSpc>
                <a:spcPct val="90000"/>
              </a:lnSpc>
              <a:spcBef>
                <a:spcPts val="1001"/>
              </a:spcBef>
              <a:buClr>
                <a:srgbClr val="225A76"/>
              </a:buClr>
              <a:buFont typeface="Arial"/>
              <a:buChar char="•"/>
            </a:pPr>
            <a:r>
              <a:rPr lang="en-US" sz="1800" b="0" strike="noStrike" spc="-1" dirty="0">
                <a:solidFill>
                  <a:srgbClr val="225A76"/>
                </a:solidFill>
                <a:latin typeface="Open Sans"/>
                <a:ea typeface="Open Sans"/>
              </a:rPr>
              <a:t>Introduction to the citizen participation in decision-making and examples of good practice (lectures, presentations and discussions)</a:t>
            </a:r>
            <a:endParaRPr lang="en-US" sz="1800" b="0" strike="noStrike" spc="-1" dirty="0">
              <a:latin typeface="Arial"/>
            </a:endParaRPr>
          </a:p>
        </p:txBody>
      </p:sp>
      <p:sp>
        <p:nvSpPr>
          <p:cNvPr id="226" name="Content Placeholder 3"/>
          <p:cNvSpPr/>
          <p:nvPr/>
        </p:nvSpPr>
        <p:spPr>
          <a:xfrm>
            <a:off x="6180840" y="1825560"/>
            <a:ext cx="5171400" cy="3929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rmAutofit/>
          </a:bodyPr>
          <a:lstStyle/>
          <a:p>
            <a:pPr marL="228600" indent="-226800">
              <a:lnSpc>
                <a:spcPct val="90000"/>
              </a:lnSpc>
              <a:spcBef>
                <a:spcPts val="1001"/>
              </a:spcBef>
              <a:buClr>
                <a:srgbClr val="225A76"/>
              </a:buClr>
              <a:buFont typeface="Arial"/>
              <a:buChar char="•"/>
            </a:pPr>
            <a:r>
              <a:rPr lang="en-US" sz="1800" b="0" strike="noStrike" spc="-1" dirty="0">
                <a:solidFill>
                  <a:srgbClr val="225A76"/>
                </a:solidFill>
                <a:latin typeface="Open Sans"/>
                <a:ea typeface="Open Sans"/>
              </a:rPr>
              <a:t>Talks and consultations with elected representatives in local board councils, </a:t>
            </a:r>
            <a:r>
              <a:rPr lang="en-GB" sz="1800" b="0" strike="noStrike" spc="-1" dirty="0">
                <a:solidFill>
                  <a:srgbClr val="225A76"/>
                </a:solidFill>
                <a:latin typeface="Open Sans"/>
                <a:ea typeface="Open Sans"/>
              </a:rPr>
              <a:t>local board secretaries</a:t>
            </a:r>
            <a:r>
              <a:rPr lang="en-US" sz="1800" b="0" strike="noStrike" spc="-1" dirty="0">
                <a:solidFill>
                  <a:srgbClr val="225A76"/>
                </a:solidFill>
                <a:latin typeface="Open Sans"/>
                <a:ea typeface="Open Sans"/>
              </a:rPr>
              <a:t>, heads of city departments and other civil servants, associations and civic initiatives</a:t>
            </a:r>
            <a:endParaRPr lang="en-US" sz="1800" b="0" strike="noStrike" spc="-1" dirty="0">
              <a:latin typeface="Arial"/>
            </a:endParaRPr>
          </a:p>
          <a:p>
            <a:pPr marL="228600" indent="-226800">
              <a:lnSpc>
                <a:spcPct val="90000"/>
              </a:lnSpc>
              <a:spcBef>
                <a:spcPts val="1001"/>
              </a:spcBef>
              <a:buClr>
                <a:srgbClr val="225A76"/>
              </a:buClr>
              <a:buFont typeface="Arial"/>
              <a:buChar char="•"/>
            </a:pPr>
            <a:r>
              <a:rPr lang="en-US" sz="1800" b="0" strike="noStrike" spc="-1" dirty="0">
                <a:solidFill>
                  <a:srgbClr val="225A76"/>
                </a:solidFill>
                <a:latin typeface="Open Sans"/>
                <a:ea typeface="Open Sans"/>
              </a:rPr>
              <a:t>Recommendations drafting (small groups and discussions)</a:t>
            </a:r>
            <a:endParaRPr lang="en-US" sz="1800" b="0" strike="noStrike" spc="-1" dirty="0">
              <a:latin typeface="Arial"/>
            </a:endParaRPr>
          </a:p>
          <a:p>
            <a:pPr marL="228600" indent="-226800">
              <a:lnSpc>
                <a:spcPct val="90000"/>
              </a:lnSpc>
              <a:spcBef>
                <a:spcPts val="1001"/>
              </a:spcBef>
              <a:buClr>
                <a:srgbClr val="225A76"/>
              </a:buClr>
              <a:buFont typeface="Arial"/>
              <a:buChar char="•"/>
            </a:pPr>
            <a:r>
              <a:rPr lang="en-US" sz="1800" b="0" strike="noStrike" spc="-1" dirty="0">
                <a:solidFill>
                  <a:srgbClr val="225A76"/>
                </a:solidFill>
                <a:latin typeface="Open Sans"/>
                <a:ea typeface="Open Sans"/>
              </a:rPr>
              <a:t>Adoption of the recommendations </a:t>
            </a:r>
            <a:endParaRPr lang="en-US" sz="1800" b="0" strike="noStrike" spc="-1" dirty="0">
              <a:latin typeface="Arial"/>
            </a:endParaRPr>
          </a:p>
          <a:p>
            <a:pPr marL="228600" indent="-226800">
              <a:lnSpc>
                <a:spcPct val="90000"/>
              </a:lnSpc>
              <a:spcBef>
                <a:spcPts val="1001"/>
              </a:spcBef>
              <a:buClr>
                <a:srgbClr val="225A76"/>
              </a:buClr>
              <a:buFont typeface="Arial"/>
              <a:buChar char="•"/>
            </a:pPr>
            <a:r>
              <a:rPr lang="en-US" sz="1800" b="0" strike="noStrike" spc="-1" dirty="0">
                <a:solidFill>
                  <a:srgbClr val="225A76"/>
                </a:solidFill>
                <a:latin typeface="Open Sans"/>
                <a:ea typeface="Open Sans"/>
              </a:rPr>
              <a:t>Submission of the recommendations to the Mayor</a:t>
            </a:r>
            <a:endParaRPr lang="en-US" sz="1800" b="0" strike="noStrike" spc="-1" dirty="0">
              <a:latin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itle 1"/>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90000"/>
              </a:lnSpc>
            </a:pPr>
            <a:r>
              <a:rPr lang="en-US" sz="3200" b="0" strike="noStrike" spc="-1">
                <a:solidFill>
                  <a:srgbClr val="225A76"/>
                </a:solidFill>
                <a:latin typeface="Bricolage Grotesque ExtraBold"/>
                <a:ea typeface="DejaVu Sans"/>
              </a:rPr>
              <a:t>Opening of the VGR, what will we do and how will we do it?</a:t>
            </a:r>
            <a:endParaRPr lang="en-US" sz="3200" b="0" strike="noStrike" spc="-1">
              <a:latin typeface="Arial"/>
            </a:endParaRPr>
          </a:p>
        </p:txBody>
      </p:sp>
      <p:pic>
        <p:nvPicPr>
          <p:cNvPr id="228" name="Content Placeholder 4"/>
          <p:cNvPicPr/>
          <p:nvPr/>
        </p:nvPicPr>
        <p:blipFill>
          <a:blip r:embed="rId2"/>
          <a:stretch/>
        </p:blipFill>
        <p:spPr>
          <a:xfrm>
            <a:off x="846000" y="1851480"/>
            <a:ext cx="5171760" cy="3878280"/>
          </a:xfrm>
          <a:prstGeom prst="rect">
            <a:avLst/>
          </a:prstGeom>
          <a:ln w="0">
            <a:noFill/>
          </a:ln>
        </p:spPr>
      </p:pic>
      <p:pic>
        <p:nvPicPr>
          <p:cNvPr id="229" name="Content Placeholder 5"/>
          <p:cNvPicPr/>
          <p:nvPr/>
        </p:nvPicPr>
        <p:blipFill>
          <a:blip r:embed="rId3"/>
          <a:stretch/>
        </p:blipFill>
        <p:spPr>
          <a:xfrm>
            <a:off x="6180120" y="2067120"/>
            <a:ext cx="5171760" cy="3447360"/>
          </a:xfrm>
          <a:prstGeom prst="rect">
            <a:avLst/>
          </a:prstGeom>
          <a:ln w="0">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Title 1"/>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90000"/>
              </a:lnSpc>
            </a:pPr>
            <a:r>
              <a:rPr lang="en-US" sz="3200" b="0" strike="noStrike" spc="-1">
                <a:solidFill>
                  <a:srgbClr val="225A76"/>
                </a:solidFill>
                <a:latin typeface="Bricolage Grotesque ExtraBold"/>
                <a:ea typeface="DejaVu Sans"/>
              </a:rPr>
              <a:t>Introduction to the system of local self-government (lectures, presentations and discussions)</a:t>
            </a:r>
            <a:endParaRPr lang="en-US" sz="3200" b="0" strike="noStrike" spc="-1">
              <a:latin typeface="Arial"/>
            </a:endParaRPr>
          </a:p>
        </p:txBody>
      </p:sp>
      <p:pic>
        <p:nvPicPr>
          <p:cNvPr id="231" name="Content Placeholder 4"/>
          <p:cNvPicPr/>
          <p:nvPr/>
        </p:nvPicPr>
        <p:blipFill>
          <a:blip r:embed="rId2"/>
          <a:stretch/>
        </p:blipFill>
        <p:spPr>
          <a:xfrm>
            <a:off x="846000" y="2067480"/>
            <a:ext cx="5171760" cy="3446640"/>
          </a:xfrm>
          <a:prstGeom prst="rect">
            <a:avLst/>
          </a:prstGeom>
          <a:ln w="0">
            <a:noFill/>
          </a:ln>
        </p:spPr>
      </p:pic>
      <p:pic>
        <p:nvPicPr>
          <p:cNvPr id="232" name="Content Placeholder 5"/>
          <p:cNvPicPr/>
          <p:nvPr/>
        </p:nvPicPr>
        <p:blipFill>
          <a:blip r:embed="rId3"/>
          <a:stretch/>
        </p:blipFill>
        <p:spPr>
          <a:xfrm>
            <a:off x="6180120" y="2067120"/>
            <a:ext cx="5171760" cy="3447360"/>
          </a:xfrm>
          <a:prstGeom prst="rect">
            <a:avLst/>
          </a:prstGeom>
          <a:ln w="0">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Title 1"/>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90000"/>
              </a:lnSpc>
            </a:pPr>
            <a:r>
              <a:rPr lang="en-US" sz="2800" b="0" strike="noStrike" spc="-1">
                <a:solidFill>
                  <a:srgbClr val="225A76"/>
                </a:solidFill>
                <a:latin typeface="Bricolage Grotesque ExtraBold"/>
                <a:ea typeface="DejaVu Sans"/>
              </a:rPr>
              <a:t>Introduction to the citizen participation in decision-making and examples of good practice (lectures, presentations and discussions)</a:t>
            </a:r>
            <a:endParaRPr lang="en-US" sz="2800" b="0" strike="noStrike" spc="-1">
              <a:latin typeface="Arial"/>
            </a:endParaRPr>
          </a:p>
        </p:txBody>
      </p:sp>
      <p:pic>
        <p:nvPicPr>
          <p:cNvPr id="234" name="Content Placeholder 4"/>
          <p:cNvPicPr/>
          <p:nvPr/>
        </p:nvPicPr>
        <p:blipFill>
          <a:blip r:embed="rId2"/>
          <a:stretch/>
        </p:blipFill>
        <p:spPr>
          <a:xfrm>
            <a:off x="846000" y="2067120"/>
            <a:ext cx="5171760" cy="3447360"/>
          </a:xfrm>
          <a:prstGeom prst="rect">
            <a:avLst/>
          </a:prstGeom>
          <a:ln w="0">
            <a:noFill/>
          </a:ln>
        </p:spPr>
      </p:pic>
      <p:pic>
        <p:nvPicPr>
          <p:cNvPr id="235" name="Content Placeholder 5"/>
          <p:cNvPicPr/>
          <p:nvPr/>
        </p:nvPicPr>
        <p:blipFill>
          <a:blip r:embed="rId3"/>
          <a:stretch/>
        </p:blipFill>
        <p:spPr>
          <a:xfrm>
            <a:off x="6180120" y="2576160"/>
            <a:ext cx="5171760" cy="2428920"/>
          </a:xfrm>
          <a:prstGeom prst="rect">
            <a:avLst/>
          </a:prstGeom>
          <a:ln w="0">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Title 1"/>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90000"/>
              </a:lnSpc>
            </a:pPr>
            <a:r>
              <a:rPr lang="en-US" sz="4400" b="0" strike="noStrike" spc="-1">
                <a:solidFill>
                  <a:srgbClr val="225A76"/>
                </a:solidFill>
                <a:latin typeface="Bricolage Grotesque ExtraBold"/>
                <a:ea typeface="DejaVu Sans"/>
              </a:rPr>
              <a:t>Ongoing</a:t>
            </a:r>
            <a:endParaRPr lang="en-US" sz="4400" b="0" strike="noStrike" spc="-1">
              <a:latin typeface="Arial"/>
            </a:endParaRPr>
          </a:p>
        </p:txBody>
      </p:sp>
      <p:sp>
        <p:nvSpPr>
          <p:cNvPr id="237" name="Content Placeholder 4"/>
          <p:cNvSpPr/>
          <p:nvPr/>
        </p:nvSpPr>
        <p:spPr>
          <a:xfrm>
            <a:off x="838080" y="1720080"/>
            <a:ext cx="10513800" cy="3938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90000"/>
              </a:lnSpc>
              <a:spcBef>
                <a:spcPts val="1001"/>
              </a:spcBef>
            </a:pPr>
            <a:r>
              <a:rPr lang="en-US" sz="2800" b="0" strike="noStrike" spc="-1">
                <a:solidFill>
                  <a:srgbClr val="225A76"/>
                </a:solidFill>
                <a:latin typeface="Open Sans"/>
                <a:ea typeface="Open Sans"/>
              </a:rPr>
              <a:t>Talks and consultations with:</a:t>
            </a:r>
            <a:endParaRPr lang="en-US" sz="2800" b="0" strike="noStrike" spc="-1">
              <a:latin typeface="Arial"/>
            </a:endParaRPr>
          </a:p>
          <a:p>
            <a:pPr>
              <a:lnSpc>
                <a:spcPct val="90000"/>
              </a:lnSpc>
              <a:spcBef>
                <a:spcPts val="1001"/>
              </a:spcBef>
            </a:pPr>
            <a:r>
              <a:rPr lang="en-US" sz="2800" b="0" strike="noStrike" spc="-1">
                <a:solidFill>
                  <a:srgbClr val="225A76"/>
                </a:solidFill>
                <a:latin typeface="Open Sans"/>
                <a:ea typeface="Open Sans"/>
              </a:rPr>
              <a:t>- elected representatives in local board councils, </a:t>
            </a:r>
            <a:endParaRPr lang="en-US" sz="2800" b="0" strike="noStrike" spc="-1">
              <a:latin typeface="Arial"/>
            </a:endParaRPr>
          </a:p>
          <a:p>
            <a:pPr>
              <a:lnSpc>
                <a:spcPct val="90000"/>
              </a:lnSpc>
              <a:spcBef>
                <a:spcPts val="1001"/>
              </a:spcBef>
            </a:pPr>
            <a:r>
              <a:rPr lang="en-US" sz="2800" b="0" strike="noStrike" spc="-1">
                <a:solidFill>
                  <a:srgbClr val="225A76"/>
                </a:solidFill>
                <a:latin typeface="Open Sans"/>
                <a:ea typeface="Open Sans"/>
              </a:rPr>
              <a:t>- </a:t>
            </a:r>
            <a:r>
              <a:rPr lang="en-GB" sz="2800" b="0" strike="noStrike" spc="-1">
                <a:solidFill>
                  <a:srgbClr val="225A76"/>
                </a:solidFill>
                <a:latin typeface="Open Sans"/>
                <a:ea typeface="Open Sans"/>
              </a:rPr>
              <a:t>local board secretaries</a:t>
            </a:r>
            <a:r>
              <a:rPr lang="en-US" sz="2800" b="0" strike="noStrike" spc="-1">
                <a:solidFill>
                  <a:srgbClr val="225A76"/>
                </a:solidFill>
                <a:latin typeface="Open Sans"/>
                <a:ea typeface="Open Sans"/>
              </a:rPr>
              <a:t>, </a:t>
            </a:r>
            <a:endParaRPr lang="en-US" sz="2800" b="0" strike="noStrike" spc="-1">
              <a:latin typeface="Arial"/>
            </a:endParaRPr>
          </a:p>
          <a:p>
            <a:pPr>
              <a:lnSpc>
                <a:spcPct val="90000"/>
              </a:lnSpc>
              <a:spcBef>
                <a:spcPts val="1001"/>
              </a:spcBef>
            </a:pPr>
            <a:r>
              <a:rPr lang="en-US" sz="2800" b="0" strike="noStrike" spc="-1">
                <a:solidFill>
                  <a:srgbClr val="225A76"/>
                </a:solidFill>
                <a:latin typeface="Open Sans"/>
                <a:ea typeface="Open Sans"/>
              </a:rPr>
              <a:t>- heads of city departments and other civil servants, </a:t>
            </a:r>
            <a:endParaRPr lang="en-US" sz="2800" b="0" strike="noStrike" spc="-1">
              <a:latin typeface="Arial"/>
            </a:endParaRPr>
          </a:p>
          <a:p>
            <a:pPr>
              <a:lnSpc>
                <a:spcPct val="90000"/>
              </a:lnSpc>
              <a:spcBef>
                <a:spcPts val="1001"/>
              </a:spcBef>
            </a:pPr>
            <a:r>
              <a:rPr lang="en-US" sz="2800" b="0" strike="noStrike" spc="-1">
                <a:solidFill>
                  <a:srgbClr val="225A76"/>
                </a:solidFill>
                <a:latin typeface="Open Sans"/>
                <a:ea typeface="Open Sans"/>
              </a:rPr>
              <a:t>- associations and civic initiatives</a:t>
            </a:r>
            <a:endParaRPr lang="en-US" sz="2800" b="0" strike="noStrike" spc="-1">
              <a:latin typeface="Arial"/>
            </a:endParaRPr>
          </a:p>
          <a:p>
            <a:pPr>
              <a:lnSpc>
                <a:spcPct val="90000"/>
              </a:lnSpc>
              <a:spcBef>
                <a:spcPts val="1001"/>
              </a:spcBef>
            </a:pPr>
            <a:endParaRPr lang="en-US" sz="2800" b="0" strike="noStrike" spc="-1">
              <a:latin typeface="Arial"/>
            </a:endParaRPr>
          </a:p>
          <a:p>
            <a:pPr>
              <a:lnSpc>
                <a:spcPct val="90000"/>
              </a:lnSpc>
              <a:spcBef>
                <a:spcPts val="1001"/>
              </a:spcBef>
              <a:tabLst>
                <a:tab pos="0" algn="l"/>
              </a:tabLst>
            </a:pPr>
            <a:endParaRPr lang="en-US" sz="2800" b="0" strike="noStrike" spc="-1">
              <a:latin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Title 1_5"/>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90000"/>
              </a:lnSpc>
            </a:pPr>
            <a:r>
              <a:rPr lang="en-US" sz="4400" b="0" strike="noStrike" spc="-1">
                <a:solidFill>
                  <a:srgbClr val="225A76"/>
                </a:solidFill>
                <a:latin typeface="Bricolage Grotesque ExtraBold"/>
                <a:ea typeface="DejaVu Sans"/>
              </a:rPr>
              <a:t>CAR</a:t>
            </a:r>
            <a:endParaRPr lang="en-US" sz="4400" b="0" strike="noStrike" spc="-1">
              <a:latin typeface="Arial"/>
            </a:endParaRPr>
          </a:p>
        </p:txBody>
      </p:sp>
      <p:sp>
        <p:nvSpPr>
          <p:cNvPr id="239" name="Content Placeholder 4_1"/>
          <p:cNvSpPr/>
          <p:nvPr/>
        </p:nvSpPr>
        <p:spPr>
          <a:xfrm>
            <a:off x="838080" y="1720080"/>
            <a:ext cx="10513800" cy="3938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Autofit/>
          </a:bodyPr>
          <a:lstStyle/>
          <a:p>
            <a:pPr algn="ctr">
              <a:lnSpc>
                <a:spcPct val="90000"/>
              </a:lnSpc>
              <a:spcBef>
                <a:spcPts val="1001"/>
              </a:spcBef>
            </a:pPr>
            <a:endParaRPr lang="en-US" sz="1800" b="0" strike="noStrike" spc="-1">
              <a:latin typeface="Arial"/>
            </a:endParaRPr>
          </a:p>
          <a:p>
            <a:pPr algn="ctr">
              <a:lnSpc>
                <a:spcPct val="90000"/>
              </a:lnSpc>
              <a:spcBef>
                <a:spcPts val="1001"/>
              </a:spcBef>
            </a:pPr>
            <a:r>
              <a:rPr lang="en-US" sz="4000" b="0" strike="noStrike" spc="-1">
                <a:solidFill>
                  <a:srgbClr val="225A76"/>
                </a:solidFill>
                <a:latin typeface="Open Sans"/>
                <a:ea typeface="Open Sans"/>
              </a:rPr>
              <a:t>An impulse to the rest of Croatia.</a:t>
            </a:r>
            <a:endParaRPr lang="en-US" sz="4000" b="0" strike="noStrike" spc="-1">
              <a:latin typeface="Arial"/>
            </a:endParaRPr>
          </a:p>
          <a:p>
            <a:pPr>
              <a:lnSpc>
                <a:spcPct val="90000"/>
              </a:lnSpc>
              <a:spcBef>
                <a:spcPts val="1001"/>
              </a:spcBef>
            </a:pPr>
            <a:endParaRPr lang="en-US" sz="4000" b="0" strike="noStrike" spc="-1">
              <a:latin typeface="Arial"/>
            </a:endParaRPr>
          </a:p>
        </p:txBody>
      </p:sp>
      <p:pic>
        <p:nvPicPr>
          <p:cNvPr id="240" name="Immagine 239"/>
          <p:cNvPicPr/>
          <p:nvPr/>
        </p:nvPicPr>
        <p:blipFill>
          <a:blip r:embed="rId3"/>
          <a:stretch/>
        </p:blipFill>
        <p:spPr>
          <a:xfrm>
            <a:off x="9349920" y="450000"/>
            <a:ext cx="2536920" cy="1149840"/>
          </a:xfrm>
          <a:prstGeom prst="rect">
            <a:avLst/>
          </a:prstGeom>
          <a:ln w="0">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Title 1"/>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90000"/>
              </a:lnSpc>
            </a:pPr>
            <a:r>
              <a:rPr lang="en-US" sz="4400" b="0" strike="noStrike" spc="-1">
                <a:solidFill>
                  <a:srgbClr val="225A76"/>
                </a:solidFill>
                <a:latin typeface="Open Sans"/>
                <a:ea typeface="DejaVu Sans"/>
              </a:rPr>
              <a:t>Thank you!</a:t>
            </a:r>
            <a:endParaRPr lang="en-US" sz="4400" b="0" strike="noStrike" spc="-1">
              <a:latin typeface="Arial"/>
            </a:endParaRPr>
          </a:p>
        </p:txBody>
      </p:sp>
      <p:sp>
        <p:nvSpPr>
          <p:cNvPr id="242" name="Content Placeholder 2"/>
          <p:cNvSpPr/>
          <p:nvPr/>
        </p:nvSpPr>
        <p:spPr>
          <a:xfrm>
            <a:off x="838080" y="1825560"/>
            <a:ext cx="10513800" cy="3938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Autofit/>
          </a:bodyPr>
          <a:lstStyle/>
          <a:p>
            <a:pPr marL="228600" indent="-226800">
              <a:lnSpc>
                <a:spcPct val="90000"/>
              </a:lnSpc>
              <a:spcBef>
                <a:spcPts val="1001"/>
              </a:spcBef>
              <a:buClr>
                <a:srgbClr val="225A76"/>
              </a:buClr>
              <a:buFont typeface="Arial"/>
              <a:buChar char="•"/>
            </a:pPr>
            <a:r>
              <a:rPr lang="en-US" sz="2800" b="0" strike="noStrike" spc="-1">
                <a:solidFill>
                  <a:srgbClr val="225A76"/>
                </a:solidFill>
                <a:latin typeface="Open Sans"/>
                <a:ea typeface="Open Sans"/>
              </a:rPr>
              <a:t>Helena Traub </a:t>
            </a:r>
            <a:endParaRPr lang="en-US" sz="2800" b="0" strike="noStrike" spc="-1">
              <a:latin typeface="Arial"/>
            </a:endParaRPr>
          </a:p>
          <a:p>
            <a:pPr marL="228600" indent="-226800">
              <a:lnSpc>
                <a:spcPct val="90000"/>
              </a:lnSpc>
              <a:spcBef>
                <a:spcPts val="1001"/>
              </a:spcBef>
              <a:buClr>
                <a:srgbClr val="225A76"/>
              </a:buClr>
              <a:buFont typeface="Arial"/>
              <a:buChar char="•"/>
            </a:pPr>
            <a:r>
              <a:rPr lang="en-US" sz="2800" b="0" u="sng" strike="noStrike" spc="-1">
                <a:solidFill>
                  <a:srgbClr val="0563C1"/>
                </a:solidFill>
                <a:uFillTx/>
                <a:latin typeface="Open Sans"/>
                <a:ea typeface="Open Sans"/>
              </a:rPr>
              <a:t>helena@zmergo.hr</a:t>
            </a:r>
            <a:endParaRPr lang="en-US" sz="2800" b="0" strike="noStrike" spc="-1">
              <a:latin typeface="Arial"/>
            </a:endParaRPr>
          </a:p>
          <a:p>
            <a:pPr>
              <a:lnSpc>
                <a:spcPct val="90000"/>
              </a:lnSpc>
              <a:spcBef>
                <a:spcPts val="1001"/>
              </a:spcBef>
            </a:pPr>
            <a:endParaRPr lang="en-US" sz="2800" b="0" strike="noStrike" spc="-1">
              <a:latin typeface="Arial"/>
            </a:endParaRPr>
          </a:p>
          <a:p>
            <a:pPr>
              <a:lnSpc>
                <a:spcPct val="90000"/>
              </a:lnSpc>
              <a:spcBef>
                <a:spcPts val="1001"/>
              </a:spcBef>
            </a:pPr>
            <a:r>
              <a:rPr lang="hr-HR" sz="2800" b="0" u="sng" strike="noStrike" spc="-1">
                <a:solidFill>
                  <a:srgbClr val="0563C1"/>
                </a:solidFill>
                <a:uFillTx/>
                <a:latin typeface="Open Sans"/>
                <a:ea typeface="Open Sans"/>
                <a:hlinkClick r:id="rId2"/>
              </a:rPr>
              <a:t>https://vijecegradanarijeke.org</a:t>
            </a:r>
            <a:r>
              <a:rPr lang="hr-HR" sz="2800" b="0" u="sng" strike="noStrike" spc="-1">
                <a:solidFill>
                  <a:srgbClr val="0563C1"/>
                </a:solidFill>
                <a:uFillTx/>
                <a:latin typeface="Open Sans"/>
                <a:ea typeface="Open Sans"/>
                <a:hlinkClick r:id="rId2"/>
              </a:rPr>
              <a:t>/</a:t>
            </a:r>
            <a:r>
              <a:rPr lang="en-US" sz="2800" b="0" u="sng" strike="noStrike" spc="-1">
                <a:solidFill>
                  <a:srgbClr val="225A76"/>
                </a:solidFill>
                <a:uFillTx/>
                <a:latin typeface="Open Sans"/>
                <a:ea typeface="Open Sans"/>
              </a:rPr>
              <a:t> </a:t>
            </a:r>
            <a:endParaRPr lang="en-US" sz="2800" b="0" strike="noStrike" spc="-1">
              <a:latin typeface="Arial"/>
            </a:endParaRPr>
          </a:p>
          <a:p>
            <a:pPr>
              <a:lnSpc>
                <a:spcPct val="90000"/>
              </a:lnSpc>
              <a:spcBef>
                <a:spcPts val="1001"/>
              </a:spcBef>
            </a:pPr>
            <a:r>
              <a:rPr lang="hr-HR" sz="2800" b="0" u="sng" strike="noStrike" spc="-1">
                <a:solidFill>
                  <a:srgbClr val="0563C1"/>
                </a:solidFill>
                <a:uFillTx/>
                <a:latin typeface="Open Sans"/>
                <a:ea typeface="Open Sans"/>
                <a:hlinkClick r:id="rId3"/>
              </a:rPr>
              <a:t>https</a:t>
            </a:r>
            <a:r>
              <a:rPr lang="hr-HR" sz="2800" b="0" u="sng" strike="noStrike" spc="-1">
                <a:solidFill>
                  <a:srgbClr val="0563C1"/>
                </a:solidFill>
                <a:uFillTx/>
                <a:latin typeface="Open Sans"/>
                <a:ea typeface="Open Sans"/>
                <a:hlinkClick r:id="rId3"/>
              </a:rPr>
              <a:t>://</a:t>
            </a:r>
            <a:r>
              <a:rPr lang="hr-HR" sz="2800" b="0" u="sng" strike="noStrike" spc="-1">
                <a:solidFill>
                  <a:srgbClr val="0563C1"/>
                </a:solidFill>
                <a:uFillTx/>
                <a:latin typeface="Open Sans"/>
                <a:ea typeface="Open Sans"/>
                <a:hlinkClick r:id="rId3"/>
              </a:rPr>
              <a:t>www.facebook.com/VijecegradanaRijeke</a:t>
            </a:r>
            <a:endParaRPr lang="en-US" sz="2800" b="0" strike="noStrike" spc="-1">
              <a:latin typeface="Arial"/>
            </a:endParaRPr>
          </a:p>
          <a:p>
            <a:pPr>
              <a:lnSpc>
                <a:spcPct val="90000"/>
              </a:lnSpc>
              <a:spcBef>
                <a:spcPts val="1001"/>
              </a:spcBef>
              <a:tabLst>
                <a:tab pos="0" algn="l"/>
              </a:tabLst>
            </a:pPr>
            <a:endParaRPr lang="en-US" sz="2800" b="0" strike="noStrike" spc="-1">
              <a:latin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Naslov 1"/>
          <p:cNvSpPr/>
          <p:nvPr/>
        </p:nvSpPr>
        <p:spPr>
          <a:xfrm>
            <a:off x="1523880" y="1569600"/>
            <a:ext cx="9142200" cy="1562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r>
              <a:rPr lang="en-US" sz="4800" b="0" strike="noStrike" spc="-1">
                <a:solidFill>
                  <a:srgbClr val="225A76"/>
                </a:solidFill>
                <a:latin typeface="Open Sans"/>
                <a:ea typeface="DejaVu Sans"/>
              </a:rPr>
              <a:t>Citizens‘ Assembly of Rijeka</a:t>
            </a:r>
            <a:br/>
            <a:r>
              <a:rPr lang="en-US" sz="4800" b="0" strike="noStrike" spc="-1">
                <a:solidFill>
                  <a:srgbClr val="225A76"/>
                </a:solidFill>
                <a:latin typeface="Open Sans"/>
                <a:ea typeface="DejaVu Sans"/>
              </a:rPr>
              <a:t>Croatian Debut</a:t>
            </a:r>
            <a:endParaRPr lang="en-US" sz="4800" b="0" strike="noStrike" spc="-1">
              <a:latin typeface="Arial"/>
            </a:endParaRPr>
          </a:p>
        </p:txBody>
      </p:sp>
      <p:sp>
        <p:nvSpPr>
          <p:cNvPr id="203" name="Naslov 1_0"/>
          <p:cNvSpPr/>
          <p:nvPr/>
        </p:nvSpPr>
        <p:spPr>
          <a:xfrm>
            <a:off x="1523880" y="3585600"/>
            <a:ext cx="9142200" cy="1562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r">
              <a:lnSpc>
                <a:spcPct val="90000"/>
              </a:lnSpc>
            </a:pPr>
            <a:r>
              <a:rPr lang="en-US" sz="3600" b="0" strike="noStrike" spc="-1">
                <a:solidFill>
                  <a:srgbClr val="225A76"/>
                </a:solidFill>
                <a:latin typeface="Open Sans"/>
                <a:ea typeface="DejaVu Sans"/>
              </a:rPr>
              <a:t>Helena Traub</a:t>
            </a:r>
            <a:endParaRPr lang="en-US" sz="3600" b="0" strike="noStrike" spc="-1">
              <a:latin typeface="Arial"/>
            </a:endParaRPr>
          </a:p>
          <a:p>
            <a:pPr algn="r">
              <a:lnSpc>
                <a:spcPct val="90000"/>
              </a:lnSpc>
            </a:pPr>
            <a:r>
              <a:rPr lang="en-US" sz="3600" b="0" strike="noStrike" spc="-1">
                <a:solidFill>
                  <a:srgbClr val="225A76"/>
                </a:solidFill>
                <a:latin typeface="Open Sans"/>
                <a:ea typeface="DejaVu Sans"/>
              </a:rPr>
              <a:t>Association Žmergo</a:t>
            </a:r>
            <a:endParaRPr lang="en-US" sz="3600" b="0" strike="noStrike" spc="-1">
              <a:latin typeface="Arial"/>
            </a:endParaRPr>
          </a:p>
        </p:txBody>
      </p:sp>
      <p:pic>
        <p:nvPicPr>
          <p:cNvPr id="204" name="Immagine 203"/>
          <p:cNvPicPr/>
          <p:nvPr/>
        </p:nvPicPr>
        <p:blipFill>
          <a:blip r:embed="rId3"/>
          <a:stretch/>
        </p:blipFill>
        <p:spPr>
          <a:xfrm>
            <a:off x="1143000" y="3845880"/>
            <a:ext cx="1370880" cy="1370880"/>
          </a:xfrm>
          <a:prstGeom prst="rect">
            <a:avLst/>
          </a:prstGeom>
          <a:ln w="0">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Title 1_1"/>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90000"/>
              </a:lnSpc>
            </a:pPr>
            <a:r>
              <a:rPr lang="en-US" sz="4400" b="0" strike="noStrike" spc="-1">
                <a:solidFill>
                  <a:srgbClr val="225A76"/>
                </a:solidFill>
                <a:latin typeface="Open Sans"/>
                <a:ea typeface="DejaVu Sans"/>
              </a:rPr>
              <a:t>Rijeka 2020 – </a:t>
            </a:r>
            <a:endParaRPr lang="en-US" sz="4400" b="0" strike="noStrike" spc="-1">
              <a:latin typeface="Arial"/>
            </a:endParaRPr>
          </a:p>
          <a:p>
            <a:pPr algn="ctr">
              <a:lnSpc>
                <a:spcPct val="90000"/>
              </a:lnSpc>
            </a:pPr>
            <a:r>
              <a:rPr lang="en-US" sz="4400" b="0" strike="noStrike" spc="-1">
                <a:solidFill>
                  <a:srgbClr val="225A76"/>
                </a:solidFill>
                <a:latin typeface="Open Sans"/>
                <a:ea typeface="DejaVu Sans"/>
              </a:rPr>
              <a:t>European Capital of Culture</a:t>
            </a:r>
            <a:endParaRPr lang="en-US" sz="4400" b="0" strike="noStrike" spc="-1">
              <a:latin typeface="Arial"/>
            </a:endParaRPr>
          </a:p>
        </p:txBody>
      </p:sp>
      <p:sp>
        <p:nvSpPr>
          <p:cNvPr id="206" name="Content Placeholder 2_0"/>
          <p:cNvSpPr/>
          <p:nvPr/>
        </p:nvSpPr>
        <p:spPr>
          <a:xfrm>
            <a:off x="846720" y="1825560"/>
            <a:ext cx="5171400" cy="3929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90000"/>
              </a:lnSpc>
              <a:spcBef>
                <a:spcPts val="1001"/>
              </a:spcBef>
            </a:pPr>
            <a:endParaRPr lang="en-US" sz="1800" b="0" strike="noStrike" spc="-1" dirty="0">
              <a:latin typeface="Arial"/>
            </a:endParaRPr>
          </a:p>
          <a:p>
            <a:pPr marL="228600" indent="-226800">
              <a:lnSpc>
                <a:spcPct val="90000"/>
              </a:lnSpc>
              <a:spcBef>
                <a:spcPts val="1001"/>
              </a:spcBef>
              <a:buClr>
                <a:srgbClr val="225A76"/>
              </a:buClr>
              <a:buFont typeface="Arial"/>
              <a:buChar char="•"/>
            </a:pPr>
            <a:r>
              <a:rPr lang="en-US" sz="2400" b="0" strike="noStrike" spc="-1" dirty="0">
                <a:solidFill>
                  <a:srgbClr val="225A76"/>
                </a:solidFill>
                <a:latin typeface="Arial"/>
                <a:ea typeface="Microsoft YaHei"/>
              </a:rPr>
              <a:t>ECC concept has foreseen as a crucial part of legacy:</a:t>
            </a:r>
          </a:p>
          <a:p>
            <a:pPr marL="1800">
              <a:lnSpc>
                <a:spcPct val="90000"/>
              </a:lnSpc>
              <a:spcBef>
                <a:spcPts val="1001"/>
              </a:spcBef>
              <a:buClr>
                <a:srgbClr val="225A76"/>
              </a:buClr>
            </a:pPr>
            <a:r>
              <a:rPr lang="en-US" sz="2400" b="0" strike="noStrike" spc="-1" dirty="0">
                <a:solidFill>
                  <a:srgbClr val="225A76"/>
                </a:solidFill>
                <a:latin typeface="Arial"/>
                <a:ea typeface="Microsoft YaHei"/>
              </a:rPr>
              <a:t>empowered local communities, strong neighborhoods </a:t>
            </a:r>
          </a:p>
          <a:p>
            <a:pPr marL="1800">
              <a:lnSpc>
                <a:spcPct val="90000"/>
              </a:lnSpc>
              <a:spcBef>
                <a:spcPts val="1001"/>
              </a:spcBef>
              <a:buClr>
                <a:srgbClr val="225A76"/>
              </a:buClr>
            </a:pPr>
            <a:r>
              <a:rPr lang="en-US" sz="2400" b="0" strike="noStrike" spc="-1" dirty="0">
                <a:solidFill>
                  <a:srgbClr val="225A76"/>
                </a:solidFill>
                <a:latin typeface="Arial"/>
                <a:ea typeface="Microsoft YaHei"/>
              </a:rPr>
              <a:t>capable and prepared </a:t>
            </a:r>
          </a:p>
          <a:p>
            <a:pPr marL="1800">
              <a:lnSpc>
                <a:spcPct val="90000"/>
              </a:lnSpc>
              <a:spcBef>
                <a:spcPts val="1001"/>
              </a:spcBef>
              <a:buClr>
                <a:srgbClr val="225A76"/>
              </a:buClr>
            </a:pPr>
            <a:r>
              <a:rPr lang="en-US" sz="2400" b="0" strike="noStrike" spc="-1" dirty="0">
                <a:solidFill>
                  <a:srgbClr val="225A76"/>
                </a:solidFill>
                <a:latin typeface="Arial"/>
                <a:ea typeface="Microsoft YaHei"/>
              </a:rPr>
              <a:t>to step in and change the City </a:t>
            </a:r>
          </a:p>
          <a:p>
            <a:pPr marL="1800">
              <a:lnSpc>
                <a:spcPct val="90000"/>
              </a:lnSpc>
              <a:spcBef>
                <a:spcPts val="1001"/>
              </a:spcBef>
              <a:buClr>
                <a:srgbClr val="225A76"/>
              </a:buClr>
            </a:pPr>
            <a:r>
              <a:rPr lang="en-US" sz="2400" b="0" strike="noStrike" spc="-1" dirty="0">
                <a:solidFill>
                  <a:srgbClr val="225A76"/>
                </a:solidFill>
                <a:latin typeface="Arial"/>
                <a:ea typeface="Microsoft YaHei"/>
              </a:rPr>
              <a:t>and its energy. </a:t>
            </a:r>
            <a:r>
              <a:rPr lang="en-US" sz="2200" b="0" strike="noStrike" spc="-1" dirty="0">
                <a:solidFill>
                  <a:srgbClr val="225A76"/>
                </a:solidFill>
                <a:latin typeface="Arial"/>
                <a:ea typeface="Microsoft YaHei"/>
              </a:rPr>
              <a:t> </a:t>
            </a:r>
            <a:endParaRPr lang="en-US" sz="2200" b="0" strike="noStrike" spc="-1" dirty="0">
              <a:latin typeface="Arial"/>
            </a:endParaRPr>
          </a:p>
          <a:p>
            <a:pPr>
              <a:lnSpc>
                <a:spcPct val="90000"/>
              </a:lnSpc>
              <a:spcBef>
                <a:spcPts val="1001"/>
              </a:spcBef>
            </a:pPr>
            <a:endParaRPr lang="en-US" sz="2200" b="0" strike="noStrike" spc="-1" dirty="0">
              <a:latin typeface="Arial"/>
            </a:endParaRPr>
          </a:p>
          <a:p>
            <a:pPr>
              <a:lnSpc>
                <a:spcPct val="90000"/>
              </a:lnSpc>
              <a:spcBef>
                <a:spcPts val="1001"/>
              </a:spcBef>
            </a:pPr>
            <a:endParaRPr lang="en-US" sz="2200" b="0" strike="noStrike" spc="-1" dirty="0">
              <a:latin typeface="Arial"/>
            </a:endParaRPr>
          </a:p>
        </p:txBody>
      </p:sp>
      <p:pic>
        <p:nvPicPr>
          <p:cNvPr id="207" name="Content Placeholder 4_0"/>
          <p:cNvPicPr/>
          <p:nvPr/>
        </p:nvPicPr>
        <p:blipFill>
          <a:blip r:embed="rId3"/>
          <a:stretch/>
        </p:blipFill>
        <p:spPr>
          <a:xfrm>
            <a:off x="6180120" y="1953720"/>
            <a:ext cx="5171760" cy="3125520"/>
          </a:xfrm>
          <a:prstGeom prst="rect">
            <a:avLst/>
          </a:prstGeom>
          <a:ln w="0">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Title 1_2"/>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90000"/>
              </a:lnSpc>
            </a:pPr>
            <a:r>
              <a:rPr lang="en-US" sz="4400" b="0" strike="noStrike" spc="-1">
                <a:solidFill>
                  <a:srgbClr val="225A76"/>
                </a:solidFill>
                <a:latin typeface="Open Sans"/>
                <a:ea typeface="DejaVu Sans"/>
              </a:rPr>
              <a:t>Port of Diversity </a:t>
            </a:r>
            <a:endParaRPr lang="en-US" sz="4400" b="0" strike="noStrike" spc="-1">
              <a:latin typeface="Arial"/>
            </a:endParaRPr>
          </a:p>
        </p:txBody>
      </p:sp>
      <p:sp>
        <p:nvSpPr>
          <p:cNvPr id="209" name="Content Placeholder 2_2"/>
          <p:cNvSpPr/>
          <p:nvPr/>
        </p:nvSpPr>
        <p:spPr>
          <a:xfrm>
            <a:off x="846720" y="1825560"/>
            <a:ext cx="5171400" cy="3929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90000"/>
              </a:lnSpc>
              <a:spcBef>
                <a:spcPts val="1001"/>
              </a:spcBef>
            </a:pPr>
            <a:r>
              <a:rPr lang="en-US" sz="2400" b="0" strike="noStrike" spc="-1" dirty="0">
                <a:solidFill>
                  <a:srgbClr val="225A76"/>
                </a:solidFill>
                <a:latin typeface="Open Sans"/>
                <a:ea typeface="Open Sans"/>
              </a:rPr>
              <a:t>Rijeka was daring and implemented a very unusual ECC in comparison to other municipalities.</a:t>
            </a:r>
            <a:endParaRPr lang="en-US" sz="2400" b="0" strike="noStrike" spc="-1" dirty="0">
              <a:latin typeface="Arial"/>
            </a:endParaRPr>
          </a:p>
          <a:p>
            <a:pPr>
              <a:lnSpc>
                <a:spcPct val="90000"/>
              </a:lnSpc>
              <a:spcBef>
                <a:spcPts val="1001"/>
              </a:spcBef>
            </a:pPr>
            <a:r>
              <a:rPr lang="en-US" sz="2400" b="0" strike="noStrike" spc="-1" dirty="0" err="1">
                <a:solidFill>
                  <a:srgbClr val="225A76"/>
                </a:solidFill>
                <a:latin typeface="Open Sans"/>
                <a:ea typeface="Open Sans"/>
              </a:rPr>
              <a:t>Avantguard</a:t>
            </a:r>
            <a:r>
              <a:rPr lang="en-US" sz="2400" b="0" strike="noStrike" spc="-1" dirty="0">
                <a:solidFill>
                  <a:srgbClr val="225A76"/>
                </a:solidFill>
                <a:latin typeface="Open Sans"/>
                <a:ea typeface="Open Sans"/>
              </a:rPr>
              <a:t>, bold, industrial...</a:t>
            </a:r>
            <a:endParaRPr lang="en-US" sz="2400" b="0" strike="noStrike" spc="-1" dirty="0">
              <a:latin typeface="Arial"/>
            </a:endParaRPr>
          </a:p>
          <a:p>
            <a:pPr>
              <a:lnSpc>
                <a:spcPct val="90000"/>
              </a:lnSpc>
              <a:spcBef>
                <a:spcPts val="1001"/>
              </a:spcBef>
            </a:pPr>
            <a:r>
              <a:rPr lang="en-US" sz="2400" b="0" strike="noStrike" spc="-1" dirty="0">
                <a:solidFill>
                  <a:srgbClr val="225A76"/>
                </a:solidFill>
                <a:latin typeface="Open Sans"/>
                <a:ea typeface="Open Sans"/>
              </a:rPr>
              <a:t>But, you never know what can bring you, surprisingly, to the green pastures. </a:t>
            </a:r>
            <a:endParaRPr lang="en-US" sz="2400" b="0" strike="noStrike" spc="-1" dirty="0">
              <a:latin typeface="Arial"/>
            </a:endParaRPr>
          </a:p>
          <a:p>
            <a:pPr>
              <a:lnSpc>
                <a:spcPct val="90000"/>
              </a:lnSpc>
              <a:spcBef>
                <a:spcPts val="1001"/>
              </a:spcBef>
            </a:pPr>
            <a:endParaRPr lang="en-US" sz="2400" b="0" strike="noStrike" spc="-1" dirty="0">
              <a:latin typeface="Arial"/>
            </a:endParaRPr>
          </a:p>
          <a:p>
            <a:pPr marL="228600" indent="-226800">
              <a:lnSpc>
                <a:spcPct val="90000"/>
              </a:lnSpc>
              <a:spcBef>
                <a:spcPts val="1001"/>
              </a:spcBef>
              <a:buClr>
                <a:srgbClr val="225A76"/>
              </a:buClr>
              <a:buFont typeface="Arial"/>
              <a:buChar char="•"/>
            </a:pPr>
            <a:r>
              <a:rPr lang="en-US" sz="2400" b="0" strike="noStrike" spc="-1" dirty="0">
                <a:solidFill>
                  <a:srgbClr val="225A76"/>
                </a:solidFill>
                <a:latin typeface="Open Sans"/>
                <a:ea typeface="Open Sans"/>
              </a:rPr>
              <a:t> </a:t>
            </a:r>
            <a:endParaRPr lang="en-US" sz="2400" b="0" strike="noStrike" spc="-1" dirty="0">
              <a:latin typeface="Arial"/>
            </a:endParaRPr>
          </a:p>
          <a:p>
            <a:pPr>
              <a:lnSpc>
                <a:spcPct val="90000"/>
              </a:lnSpc>
              <a:spcBef>
                <a:spcPts val="1001"/>
              </a:spcBef>
            </a:pPr>
            <a:endParaRPr lang="en-US" sz="2400" b="0" strike="noStrike" spc="-1" dirty="0">
              <a:latin typeface="Arial"/>
            </a:endParaRPr>
          </a:p>
          <a:p>
            <a:pPr>
              <a:lnSpc>
                <a:spcPct val="90000"/>
              </a:lnSpc>
              <a:spcBef>
                <a:spcPts val="1001"/>
              </a:spcBef>
            </a:pPr>
            <a:endParaRPr lang="en-US" sz="2400" b="0" strike="noStrike" spc="-1" dirty="0">
              <a:latin typeface="Arial"/>
            </a:endParaRPr>
          </a:p>
        </p:txBody>
      </p:sp>
      <p:pic>
        <p:nvPicPr>
          <p:cNvPr id="210" name="Immagine 209"/>
          <p:cNvPicPr/>
          <p:nvPr/>
        </p:nvPicPr>
        <p:blipFill>
          <a:blip r:embed="rId3"/>
          <a:stretch/>
        </p:blipFill>
        <p:spPr>
          <a:xfrm>
            <a:off x="6476040" y="1828800"/>
            <a:ext cx="4953240" cy="3303360"/>
          </a:xfrm>
          <a:prstGeom prst="rect">
            <a:avLst/>
          </a:prstGeom>
          <a:ln w="0">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itle 1"/>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90000"/>
              </a:lnSpc>
            </a:pPr>
            <a:r>
              <a:rPr lang="en-US" sz="4400" b="0" strike="noStrike" spc="-1">
                <a:solidFill>
                  <a:srgbClr val="225A76"/>
                </a:solidFill>
                <a:latin typeface="Open Sans"/>
                <a:ea typeface="DejaVu Sans"/>
              </a:rPr>
              <a:t>The Citizens’ Assembly of Rijeka (CAR) </a:t>
            </a:r>
            <a:endParaRPr lang="en-US" sz="4400" b="0" strike="noStrike" spc="-1">
              <a:latin typeface="Arial"/>
            </a:endParaRPr>
          </a:p>
        </p:txBody>
      </p:sp>
      <p:sp>
        <p:nvSpPr>
          <p:cNvPr id="212" name="Content Placeholder 2"/>
          <p:cNvSpPr/>
          <p:nvPr/>
        </p:nvSpPr>
        <p:spPr>
          <a:xfrm>
            <a:off x="838080" y="1825560"/>
            <a:ext cx="10513800" cy="3938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rmAutofit/>
          </a:bodyPr>
          <a:lstStyle/>
          <a:p>
            <a:pPr algn="just">
              <a:lnSpc>
                <a:spcPct val="108000"/>
              </a:lnSpc>
              <a:spcBef>
                <a:spcPts val="1199"/>
              </a:spcBef>
              <a:spcAft>
                <a:spcPts val="799"/>
              </a:spcAft>
            </a:pPr>
            <a:r>
              <a:rPr lang="en-US" sz="2400" b="0" strike="noStrike" spc="-1">
                <a:solidFill>
                  <a:srgbClr val="225A76"/>
                </a:solidFill>
                <a:latin typeface="Open Sans"/>
                <a:ea typeface="Open Sans"/>
              </a:rPr>
              <a:t>The Citizens' Assembly of Rijeka was initiated by the City of Rijeka. </a:t>
            </a:r>
            <a:endParaRPr lang="en-US" sz="2400" b="0" strike="noStrike" spc="-1">
              <a:latin typeface="Arial"/>
            </a:endParaRPr>
          </a:p>
          <a:p>
            <a:pPr algn="just">
              <a:lnSpc>
                <a:spcPct val="108000"/>
              </a:lnSpc>
              <a:spcBef>
                <a:spcPts val="1199"/>
              </a:spcBef>
              <a:spcAft>
                <a:spcPts val="799"/>
              </a:spcAft>
            </a:pPr>
            <a:r>
              <a:rPr lang="en-US" sz="2400" b="0" strike="noStrike" spc="-1">
                <a:solidFill>
                  <a:srgbClr val="225A76"/>
                </a:solidFill>
                <a:latin typeface="Open Sans"/>
                <a:ea typeface="Open Sans"/>
              </a:rPr>
              <a:t>It is prepared and coordinated by the Association for Civil Society Development SMART. </a:t>
            </a:r>
            <a:endParaRPr lang="en-US" sz="2400" b="0" strike="noStrike" spc="-1">
              <a:latin typeface="Arial"/>
            </a:endParaRPr>
          </a:p>
          <a:p>
            <a:pPr algn="just">
              <a:lnSpc>
                <a:spcPct val="108000"/>
              </a:lnSpc>
              <a:spcBef>
                <a:spcPts val="1199"/>
              </a:spcBef>
              <a:spcAft>
                <a:spcPts val="799"/>
              </a:spcAft>
            </a:pPr>
            <a:r>
              <a:rPr lang="en-US" sz="2400" b="0" strike="noStrike" spc="-1">
                <a:solidFill>
                  <a:srgbClr val="225A76"/>
                </a:solidFill>
                <a:latin typeface="Open Sans"/>
                <a:ea typeface="Open Sans"/>
              </a:rPr>
              <a:t>The financial support is provided by the Friedrich Ebert Foundation. </a:t>
            </a:r>
            <a:endParaRPr lang="en-US" sz="2400" b="0" strike="noStrike" spc="-1">
              <a:latin typeface="Arial"/>
            </a:endParaRPr>
          </a:p>
          <a:p>
            <a:pPr algn="just">
              <a:lnSpc>
                <a:spcPct val="108000"/>
              </a:lnSpc>
              <a:spcBef>
                <a:spcPts val="1199"/>
              </a:spcBef>
              <a:spcAft>
                <a:spcPts val="799"/>
              </a:spcAft>
            </a:pPr>
            <a:r>
              <a:rPr lang="en-US" sz="2400" b="0" strike="noStrike" spc="-1">
                <a:solidFill>
                  <a:srgbClr val="225A76"/>
                </a:solidFill>
                <a:latin typeface="Open Sans"/>
                <a:ea typeface="Open Sans"/>
              </a:rPr>
              <a:t>It provides a good example of how the Croatian perception and practice of citizens’ participation is changing. </a:t>
            </a:r>
            <a:endParaRPr lang="en-US" sz="2400" b="0" strike="noStrike" spc="-1">
              <a:latin typeface="Arial"/>
            </a:endParaRPr>
          </a:p>
        </p:txBody>
      </p:sp>
      <p:pic>
        <p:nvPicPr>
          <p:cNvPr id="213" name="Immagine 212"/>
          <p:cNvPicPr/>
          <p:nvPr/>
        </p:nvPicPr>
        <p:blipFill>
          <a:blip r:embed="rId3"/>
          <a:stretch/>
        </p:blipFill>
        <p:spPr>
          <a:xfrm>
            <a:off x="9349920" y="4614120"/>
            <a:ext cx="2536920" cy="1149840"/>
          </a:xfrm>
          <a:prstGeom prst="rect">
            <a:avLst/>
          </a:prstGeom>
          <a:ln w="0">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Title 1_0"/>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8000"/>
              </a:lnSpc>
              <a:spcBef>
                <a:spcPts val="1199"/>
              </a:spcBef>
              <a:spcAft>
                <a:spcPts val="1199"/>
              </a:spcAft>
            </a:pPr>
            <a:r>
              <a:rPr lang="en-US" sz="4400" b="0" strike="noStrike" spc="-1">
                <a:solidFill>
                  <a:srgbClr val="225A76"/>
                </a:solidFill>
                <a:latin typeface="Open Sans"/>
                <a:ea typeface="DejaVu Sans"/>
              </a:rPr>
              <a:t>Q&amp;A</a:t>
            </a:r>
            <a:endParaRPr lang="en-US" sz="4400" b="0" strike="noStrike" spc="-1">
              <a:latin typeface="Arial"/>
            </a:endParaRPr>
          </a:p>
        </p:txBody>
      </p:sp>
      <p:sp>
        <p:nvSpPr>
          <p:cNvPr id="215" name="Content Placeholder 2_1"/>
          <p:cNvSpPr/>
          <p:nvPr/>
        </p:nvSpPr>
        <p:spPr>
          <a:xfrm>
            <a:off x="838080" y="1825560"/>
            <a:ext cx="10513800" cy="3938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rmAutofit/>
          </a:bodyPr>
          <a:lstStyle/>
          <a:p>
            <a:pPr algn="just">
              <a:lnSpc>
                <a:spcPct val="108000"/>
              </a:lnSpc>
              <a:spcBef>
                <a:spcPts val="1199"/>
              </a:spcBef>
              <a:spcAft>
                <a:spcPts val="1199"/>
              </a:spcAft>
            </a:pPr>
            <a:r>
              <a:rPr lang="en-US" sz="2400" b="1" strike="noStrike" spc="-1">
                <a:solidFill>
                  <a:srgbClr val="225A76"/>
                </a:solidFill>
                <a:latin typeface="Open Sans"/>
                <a:ea typeface="Open Sans"/>
              </a:rPr>
              <a:t>The question with which the Mayor challenged the citizens is: </a:t>
            </a:r>
            <a:endParaRPr lang="en-US" sz="2400" b="0" strike="noStrike" spc="-1">
              <a:latin typeface="Arial"/>
            </a:endParaRPr>
          </a:p>
          <a:p>
            <a:pPr marL="228600" indent="-226800">
              <a:lnSpc>
                <a:spcPct val="90000"/>
              </a:lnSpc>
              <a:spcBef>
                <a:spcPts val="1001"/>
              </a:spcBef>
              <a:buClr>
                <a:srgbClr val="225A76"/>
              </a:buClr>
              <a:buFont typeface="Arial"/>
              <a:buChar char="•"/>
            </a:pPr>
            <a:r>
              <a:rPr lang="en-US" sz="2400" b="1" strike="noStrike" spc="-1">
                <a:solidFill>
                  <a:srgbClr val="225A76"/>
                </a:solidFill>
                <a:latin typeface="Open Sans"/>
                <a:ea typeface="Open Sans"/>
              </a:rPr>
              <a:t>How can the City of Rijeka improve the system of community-level self-government and enhance citizen participation in the development of the local community?</a:t>
            </a:r>
            <a:endParaRPr lang="en-US" sz="2400" b="0" strike="noStrike" spc="-1">
              <a:latin typeface="Arial"/>
            </a:endParaRPr>
          </a:p>
          <a:p>
            <a:pPr>
              <a:lnSpc>
                <a:spcPct val="90000"/>
              </a:lnSpc>
              <a:spcBef>
                <a:spcPts val="1001"/>
              </a:spcBef>
              <a:tabLst>
                <a:tab pos="0" algn="l"/>
              </a:tabLst>
            </a:pPr>
            <a:endParaRPr lang="en-US" sz="2400" b="0" strike="noStrike" spc="-1">
              <a:latin typeface="Arial"/>
            </a:endParaRPr>
          </a:p>
          <a:p>
            <a:pPr marL="228600" indent="-226800">
              <a:lnSpc>
                <a:spcPct val="90000"/>
              </a:lnSpc>
              <a:spcBef>
                <a:spcPts val="1001"/>
              </a:spcBef>
              <a:buClr>
                <a:srgbClr val="225A76"/>
              </a:buClr>
              <a:buFont typeface="Arial"/>
              <a:buChar char="•"/>
              <a:tabLst>
                <a:tab pos="0" algn="l"/>
              </a:tabLst>
            </a:pPr>
            <a:r>
              <a:rPr lang="en-US" sz="2400" b="0" strike="noStrike" spc="-1">
                <a:solidFill>
                  <a:srgbClr val="225A76"/>
                </a:solidFill>
                <a:latin typeface="Open Sans"/>
                <a:ea typeface="Open Sans"/>
              </a:rPr>
              <a:t>34 randomly selected citizens (Population: </a:t>
            </a:r>
            <a:r>
              <a:rPr lang="hr-HR" sz="2400" b="0" strike="noStrike" spc="-1">
                <a:solidFill>
                  <a:srgbClr val="225A76"/>
                </a:solidFill>
                <a:latin typeface="Open Sans"/>
                <a:ea typeface="Open Sans"/>
              </a:rPr>
              <a:t>107.964 </a:t>
            </a:r>
            <a:r>
              <a:rPr lang="en-US" sz="2400" b="0" strike="noStrike" spc="-1">
                <a:solidFill>
                  <a:srgbClr val="225A76"/>
                </a:solidFill>
                <a:latin typeface="Open Sans"/>
                <a:ea typeface="Open Sans"/>
              </a:rPr>
              <a:t>/ 18+: </a:t>
            </a:r>
            <a:r>
              <a:rPr lang="hr-HR" sz="2400" b="0" strike="noStrike" spc="-1">
                <a:solidFill>
                  <a:srgbClr val="225A76"/>
                </a:solidFill>
                <a:latin typeface="Open Sans"/>
                <a:ea typeface="Open Sans"/>
              </a:rPr>
              <a:t>92.937 </a:t>
            </a:r>
            <a:r>
              <a:rPr lang="en-US" sz="2800" b="0" strike="noStrike" spc="-1">
                <a:solidFill>
                  <a:srgbClr val="225A76"/>
                </a:solidFill>
                <a:latin typeface="Open Sans"/>
                <a:ea typeface="Open Sans"/>
              </a:rPr>
              <a:t>)</a:t>
            </a:r>
            <a:endParaRPr lang="en-US" sz="2800" b="0" strike="noStrike" spc="-1">
              <a:latin typeface="Arial"/>
            </a:endParaRPr>
          </a:p>
          <a:p>
            <a:pPr>
              <a:lnSpc>
                <a:spcPct val="90000"/>
              </a:lnSpc>
              <a:spcBef>
                <a:spcPts val="1001"/>
              </a:spcBef>
              <a:tabLst>
                <a:tab pos="0" algn="l"/>
              </a:tabLst>
            </a:pPr>
            <a:endParaRPr lang="en-US" sz="2800" b="0" strike="noStrike" spc="-1">
              <a:latin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Title 1_3"/>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8000"/>
              </a:lnSpc>
              <a:spcBef>
                <a:spcPts val="1199"/>
              </a:spcBef>
              <a:spcAft>
                <a:spcPts val="1199"/>
              </a:spcAft>
            </a:pPr>
            <a:r>
              <a:rPr lang="en-US" sz="4400" b="0" strike="noStrike" spc="-1">
                <a:solidFill>
                  <a:srgbClr val="225A76"/>
                </a:solidFill>
                <a:latin typeface="Open Sans"/>
                <a:ea typeface="DejaVu Sans"/>
              </a:rPr>
              <a:t>The tasks of the Assembly </a:t>
            </a:r>
            <a:endParaRPr lang="en-US" sz="4400" b="0" strike="noStrike" spc="-1">
              <a:latin typeface="Arial"/>
            </a:endParaRPr>
          </a:p>
        </p:txBody>
      </p:sp>
      <p:sp>
        <p:nvSpPr>
          <p:cNvPr id="217" name="Content Placeholder 2_3"/>
          <p:cNvSpPr/>
          <p:nvPr/>
        </p:nvSpPr>
        <p:spPr>
          <a:xfrm>
            <a:off x="838080" y="1825560"/>
            <a:ext cx="10513800" cy="3938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rmAutofit fontScale="88000"/>
          </a:bodyPr>
          <a:lstStyle/>
          <a:p>
            <a:pPr algn="just">
              <a:lnSpc>
                <a:spcPct val="108000"/>
              </a:lnSpc>
              <a:spcBef>
                <a:spcPts val="1199"/>
              </a:spcBef>
            </a:pPr>
            <a:r>
              <a:rPr lang="en-US" sz="2400" b="0" strike="noStrike" spc="-1">
                <a:solidFill>
                  <a:srgbClr val="225A76"/>
                </a:solidFill>
                <a:latin typeface="Open Sans"/>
                <a:ea typeface="Open Sans"/>
              </a:rPr>
              <a:t>Familiarize themselves with the system of local self-government and ways of citizen participation in the development of the local community, both in theory and practice.</a:t>
            </a:r>
            <a:br/>
            <a:r>
              <a:rPr lang="en-US" sz="2400" b="0" strike="noStrike" spc="-1">
                <a:solidFill>
                  <a:srgbClr val="225A76"/>
                </a:solidFill>
                <a:latin typeface="Open Sans"/>
                <a:ea typeface="Open Sans"/>
              </a:rPr>
              <a:t> 	</a:t>
            </a:r>
            <a:endParaRPr lang="en-US" sz="2400" b="0" strike="noStrike" spc="-1">
              <a:latin typeface="Arial"/>
            </a:endParaRPr>
          </a:p>
          <a:p>
            <a:pPr>
              <a:lnSpc>
                <a:spcPct val="90000"/>
              </a:lnSpc>
              <a:spcBef>
                <a:spcPts val="1001"/>
              </a:spcBef>
              <a:tabLst>
                <a:tab pos="0" algn="l"/>
              </a:tabLst>
            </a:pPr>
            <a:r>
              <a:rPr lang="en-US" sz="2400" b="0" strike="noStrike" spc="-1">
                <a:solidFill>
                  <a:srgbClr val="225A76"/>
                </a:solidFill>
                <a:latin typeface="Open Sans"/>
                <a:ea typeface="Open Sans"/>
              </a:rPr>
              <a:t>Consider and discuss how to improve the system of community-level self-government and increase citizen participation in the development of the local community.</a:t>
            </a:r>
            <a:br/>
            <a:r>
              <a:rPr lang="en-US" sz="2400" b="0" strike="noStrike" spc="-1">
                <a:solidFill>
                  <a:srgbClr val="225A76"/>
                </a:solidFill>
                <a:latin typeface="Open Sans"/>
                <a:ea typeface="Open Sans"/>
              </a:rPr>
              <a:t> 	</a:t>
            </a:r>
            <a:endParaRPr lang="en-US" sz="2400" b="0" strike="noStrike" spc="-1">
              <a:latin typeface="Arial"/>
            </a:endParaRPr>
          </a:p>
          <a:p>
            <a:pPr>
              <a:lnSpc>
                <a:spcPct val="90000"/>
              </a:lnSpc>
              <a:spcBef>
                <a:spcPts val="1001"/>
              </a:spcBef>
              <a:tabLst>
                <a:tab pos="0" algn="l"/>
              </a:tabLst>
            </a:pPr>
            <a:r>
              <a:rPr lang="en-US" sz="2400" b="0" strike="noStrike" spc="-1">
                <a:solidFill>
                  <a:srgbClr val="225A76"/>
                </a:solidFill>
                <a:latin typeface="Open Sans"/>
                <a:ea typeface="Open Sans"/>
              </a:rPr>
              <a:t>Collaboratively draft and adopt proposals and recommendations for measures that the City of Rijeka should take to enhance the system of community-level self-government and increase citizen participation in the development of the local community.</a:t>
            </a:r>
            <a:endParaRPr lang="en-US" sz="2400" b="0" strike="noStrike" spc="-1">
              <a:latin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1_4"/>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8000"/>
              </a:lnSpc>
              <a:spcBef>
                <a:spcPts val="1199"/>
              </a:spcBef>
              <a:spcAft>
                <a:spcPts val="1199"/>
              </a:spcAft>
            </a:pPr>
            <a:r>
              <a:rPr lang="en-US" sz="4400" b="0" strike="noStrike" spc="-1">
                <a:solidFill>
                  <a:srgbClr val="225A76"/>
                </a:solidFill>
                <a:latin typeface="Open Sans"/>
                <a:ea typeface="DejaVu Sans"/>
              </a:rPr>
              <a:t>The tasks of the Assembly </a:t>
            </a:r>
            <a:endParaRPr lang="en-US" sz="4400" b="0" strike="noStrike" spc="-1">
              <a:latin typeface="Arial"/>
            </a:endParaRPr>
          </a:p>
        </p:txBody>
      </p:sp>
      <p:sp>
        <p:nvSpPr>
          <p:cNvPr id="219" name="Content Placeholder 2_4"/>
          <p:cNvSpPr/>
          <p:nvPr/>
        </p:nvSpPr>
        <p:spPr>
          <a:xfrm>
            <a:off x="838080" y="1825560"/>
            <a:ext cx="10513800" cy="3938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Bef>
                <a:spcPts val="1001"/>
              </a:spcBef>
              <a:tabLst>
                <a:tab pos="0" algn="l"/>
              </a:tabLst>
            </a:pPr>
            <a:r>
              <a:rPr lang="en-US" sz="2400" b="1" strike="noStrike" spc="-1">
                <a:solidFill>
                  <a:srgbClr val="225A76"/>
                </a:solidFill>
                <a:latin typeface="Open Sans"/>
                <a:ea typeface="Open Sans"/>
              </a:rPr>
              <a:t>The positive elements of this experiment are:</a:t>
            </a:r>
            <a:endParaRPr lang="en-US" sz="2400" b="0" strike="noStrike" spc="-1">
              <a:latin typeface="Arial"/>
            </a:endParaRPr>
          </a:p>
          <a:p>
            <a:pPr marL="228600" indent="-226800">
              <a:lnSpc>
                <a:spcPct val="90000"/>
              </a:lnSpc>
              <a:spcBef>
                <a:spcPts val="1001"/>
              </a:spcBef>
              <a:buClr>
                <a:srgbClr val="225A76"/>
              </a:buClr>
              <a:buFont typeface="Arial"/>
              <a:buChar char="•"/>
              <a:tabLst>
                <a:tab pos="0" algn="l"/>
              </a:tabLst>
            </a:pPr>
            <a:r>
              <a:rPr lang="en-US" sz="2400" b="0" strike="noStrike" spc="-1">
                <a:solidFill>
                  <a:srgbClr val="225A76"/>
                </a:solidFill>
                <a:latin typeface="Open Sans"/>
                <a:ea typeface="Open Sans"/>
              </a:rPr>
              <a:t>involvement of “ordinary” citizens, rather than of the activist élite;</a:t>
            </a:r>
            <a:endParaRPr lang="en-US" sz="2400" b="0" strike="noStrike" spc="-1">
              <a:latin typeface="Arial"/>
            </a:endParaRPr>
          </a:p>
          <a:p>
            <a:pPr marL="228600" indent="-226800">
              <a:lnSpc>
                <a:spcPct val="90000"/>
              </a:lnSpc>
              <a:spcBef>
                <a:spcPts val="1001"/>
              </a:spcBef>
              <a:buClr>
                <a:srgbClr val="225A76"/>
              </a:buClr>
              <a:buFont typeface="Arial"/>
              <a:buChar char="•"/>
              <a:tabLst>
                <a:tab pos="0" algn="l"/>
              </a:tabLst>
            </a:pPr>
            <a:r>
              <a:rPr lang="en-US" sz="2400" b="0" strike="noStrike" spc="-1">
                <a:solidFill>
                  <a:srgbClr val="225A76"/>
                </a:solidFill>
                <a:latin typeface="Open Sans"/>
                <a:ea typeface="Open Sans"/>
              </a:rPr>
              <a:t>orientation to the future in a transversal approach, not bound by the usual “sectoral” policies.</a:t>
            </a:r>
            <a:endParaRPr lang="en-US" sz="2400" b="0" strike="noStrike" spc="-1">
              <a:latin typeface="Arial"/>
            </a:endParaRPr>
          </a:p>
          <a:p>
            <a:pPr>
              <a:lnSpc>
                <a:spcPct val="90000"/>
              </a:lnSpc>
              <a:spcBef>
                <a:spcPts val="1001"/>
              </a:spcBef>
              <a:tabLst>
                <a:tab pos="0" algn="l"/>
              </a:tabLst>
            </a:pPr>
            <a:r>
              <a:rPr lang="en-US" sz="2400" b="1" strike="noStrike" spc="-1">
                <a:solidFill>
                  <a:srgbClr val="225A76"/>
                </a:solidFill>
                <a:latin typeface="Open Sans"/>
                <a:ea typeface="Open Sans"/>
              </a:rPr>
              <a:t>The weaknesses of the experiment are:</a:t>
            </a:r>
            <a:endParaRPr lang="en-US" sz="2400" b="0" strike="noStrike" spc="-1">
              <a:latin typeface="Arial"/>
            </a:endParaRPr>
          </a:p>
          <a:p>
            <a:pPr marL="228600" indent="-226800">
              <a:lnSpc>
                <a:spcPct val="90000"/>
              </a:lnSpc>
              <a:spcBef>
                <a:spcPts val="1001"/>
              </a:spcBef>
              <a:buClr>
                <a:srgbClr val="225A76"/>
              </a:buClr>
              <a:buFont typeface="Arial"/>
              <a:buChar char="•"/>
              <a:tabLst>
                <a:tab pos="0" algn="l"/>
              </a:tabLst>
            </a:pPr>
            <a:r>
              <a:rPr lang="en-US" sz="2400" b="0" strike="noStrike" spc="-1">
                <a:solidFill>
                  <a:srgbClr val="225A76"/>
                </a:solidFill>
                <a:latin typeface="Open Sans"/>
                <a:ea typeface="Open Sans"/>
              </a:rPr>
              <a:t>merely consultative role, with no obligations assumed by the City to follow-up;</a:t>
            </a:r>
            <a:endParaRPr lang="en-US" sz="2400" b="0" strike="noStrike" spc="-1">
              <a:latin typeface="Arial"/>
            </a:endParaRPr>
          </a:p>
          <a:p>
            <a:pPr marL="228600" indent="-226800">
              <a:lnSpc>
                <a:spcPct val="90000"/>
              </a:lnSpc>
              <a:spcBef>
                <a:spcPts val="1001"/>
              </a:spcBef>
              <a:buClr>
                <a:srgbClr val="225A76"/>
              </a:buClr>
              <a:buFont typeface="Arial"/>
              <a:buChar char="•"/>
              <a:tabLst>
                <a:tab pos="0" algn="l"/>
              </a:tabLst>
            </a:pPr>
            <a:r>
              <a:rPr lang="en-US" sz="2400" b="0" strike="noStrike" spc="-1">
                <a:solidFill>
                  <a:srgbClr val="225A76"/>
                </a:solidFill>
                <a:latin typeface="Open Sans"/>
                <a:ea typeface="Open Sans"/>
              </a:rPr>
              <a:t>budgetary issues “missing in action”.</a:t>
            </a:r>
            <a:endParaRPr lang="en-US" sz="2400" b="0" strike="noStrike" spc="-1">
              <a:latin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0" name="Title 1"/>
          <p:cNvSpPr/>
          <p:nvPr/>
        </p:nvSpPr>
        <p:spPr>
          <a:xfrm>
            <a:off x="838080" y="365040"/>
            <a:ext cx="10513800" cy="132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90000"/>
              </a:lnSpc>
            </a:pPr>
            <a:r>
              <a:rPr lang="en-US" sz="4400" b="0" strike="noStrike" spc="-1">
                <a:solidFill>
                  <a:srgbClr val="225A76"/>
                </a:solidFill>
                <a:latin typeface="Open Sans"/>
                <a:ea typeface="DejaVu Sans"/>
              </a:rPr>
              <a:t>Submissions and consultations</a:t>
            </a:r>
            <a:endParaRPr lang="en-US" sz="4400" b="0" strike="noStrike" spc="-1">
              <a:latin typeface="Arial"/>
            </a:endParaRPr>
          </a:p>
        </p:txBody>
      </p:sp>
      <p:sp>
        <p:nvSpPr>
          <p:cNvPr id="221" name="Content Placeholder 2"/>
          <p:cNvSpPr/>
          <p:nvPr/>
        </p:nvSpPr>
        <p:spPr>
          <a:xfrm>
            <a:off x="838080" y="1825560"/>
            <a:ext cx="10513800" cy="3938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rmAutofit/>
          </a:bodyPr>
          <a:lstStyle/>
          <a:p>
            <a:pPr marL="228600" indent="-226800">
              <a:lnSpc>
                <a:spcPct val="90000"/>
              </a:lnSpc>
              <a:spcBef>
                <a:spcPts val="1001"/>
              </a:spcBef>
              <a:buClr>
                <a:srgbClr val="225A76"/>
              </a:buClr>
              <a:buFont typeface="Arial"/>
              <a:buChar char="•"/>
            </a:pPr>
            <a:r>
              <a:rPr lang="en-US" sz="2800" b="0" strike="noStrike" spc="-1">
                <a:solidFill>
                  <a:srgbClr val="225A76"/>
                </a:solidFill>
                <a:latin typeface="Open Sans"/>
                <a:ea typeface="Open Sans"/>
              </a:rPr>
              <a:t>Online consultations with:</a:t>
            </a:r>
            <a:endParaRPr lang="en-US" sz="2800" b="0" strike="noStrike" spc="-1">
              <a:latin typeface="Arial"/>
            </a:endParaRPr>
          </a:p>
          <a:p>
            <a:pPr marL="685800" lvl="1" indent="-226800">
              <a:lnSpc>
                <a:spcPct val="90000"/>
              </a:lnSpc>
              <a:spcBef>
                <a:spcPts val="499"/>
              </a:spcBef>
              <a:buClr>
                <a:srgbClr val="225A76"/>
              </a:buClr>
              <a:buFont typeface="Arial"/>
              <a:buChar char="•"/>
            </a:pPr>
            <a:r>
              <a:rPr lang="en-US" sz="2400" b="0" strike="noStrike" spc="-1">
                <a:solidFill>
                  <a:srgbClr val="225A76"/>
                </a:solidFill>
                <a:latin typeface="Open Sans"/>
                <a:ea typeface="Open Sans"/>
              </a:rPr>
              <a:t>elected representatives in local board councils</a:t>
            </a:r>
            <a:endParaRPr lang="en-US" sz="2400" b="0" strike="noStrike" spc="-1">
              <a:latin typeface="Arial"/>
            </a:endParaRPr>
          </a:p>
          <a:p>
            <a:pPr marL="685800" lvl="1" indent="-226800">
              <a:lnSpc>
                <a:spcPct val="90000"/>
              </a:lnSpc>
              <a:spcBef>
                <a:spcPts val="499"/>
              </a:spcBef>
              <a:buClr>
                <a:srgbClr val="225A76"/>
              </a:buClr>
              <a:buFont typeface="Arial"/>
              <a:buChar char="•"/>
            </a:pPr>
            <a:r>
              <a:rPr lang="en-GB" sz="2400" b="0" strike="noStrike" spc="-1">
                <a:solidFill>
                  <a:srgbClr val="225A76"/>
                </a:solidFill>
                <a:latin typeface="Open Sans"/>
                <a:ea typeface="Open Sans"/>
              </a:rPr>
              <a:t>local board </a:t>
            </a:r>
            <a:r>
              <a:rPr lang="en-US" sz="2400" b="0" strike="noStrike" spc="-1">
                <a:solidFill>
                  <a:srgbClr val="225A76"/>
                </a:solidFill>
                <a:latin typeface="Open Sans"/>
                <a:ea typeface="Open Sans"/>
              </a:rPr>
              <a:t>councils </a:t>
            </a:r>
            <a:r>
              <a:rPr lang="en-GB" sz="2400" b="0" strike="noStrike" spc="-1">
                <a:solidFill>
                  <a:srgbClr val="225A76"/>
                </a:solidFill>
                <a:latin typeface="Open Sans"/>
                <a:ea typeface="Open Sans"/>
              </a:rPr>
              <a:t>secretaries</a:t>
            </a:r>
            <a:endParaRPr lang="en-US" sz="2400" b="0" strike="noStrike" spc="-1">
              <a:latin typeface="Arial"/>
            </a:endParaRPr>
          </a:p>
          <a:p>
            <a:pPr marL="685800" lvl="1" indent="-226800">
              <a:lnSpc>
                <a:spcPct val="90000"/>
              </a:lnSpc>
              <a:spcBef>
                <a:spcPts val="499"/>
              </a:spcBef>
              <a:buClr>
                <a:srgbClr val="225A76"/>
              </a:buClr>
              <a:buFont typeface="Arial"/>
              <a:buChar char="•"/>
            </a:pPr>
            <a:r>
              <a:rPr lang="en-GB" sz="2400" b="0" strike="noStrike" spc="-1">
                <a:solidFill>
                  <a:srgbClr val="225A76"/>
                </a:solidFill>
                <a:latin typeface="Open Sans"/>
                <a:ea typeface="Open Sans"/>
              </a:rPr>
              <a:t>other civil servants</a:t>
            </a:r>
            <a:endParaRPr lang="en-US" sz="2400" b="0" strike="noStrike" spc="-1">
              <a:latin typeface="Arial"/>
            </a:endParaRPr>
          </a:p>
          <a:p>
            <a:pPr marL="685800" lvl="1" indent="-226800">
              <a:lnSpc>
                <a:spcPct val="90000"/>
              </a:lnSpc>
              <a:spcBef>
                <a:spcPts val="499"/>
              </a:spcBef>
              <a:buClr>
                <a:srgbClr val="225A76"/>
              </a:buClr>
              <a:buFont typeface="Arial"/>
              <a:buChar char="•"/>
            </a:pPr>
            <a:r>
              <a:rPr lang="en-US" sz="2400" b="0" strike="noStrike" spc="-1">
                <a:solidFill>
                  <a:srgbClr val="225A76"/>
                </a:solidFill>
                <a:latin typeface="Open Sans"/>
                <a:ea typeface="Open Sans"/>
              </a:rPr>
              <a:t>associations and civic initiatives</a:t>
            </a:r>
            <a:endParaRPr lang="en-US" sz="2400" b="0" strike="noStrike" spc="-1">
              <a:latin typeface="Arial"/>
            </a:endParaRPr>
          </a:p>
          <a:p>
            <a:pPr marL="685800" lvl="1" indent="-226800">
              <a:lnSpc>
                <a:spcPct val="90000"/>
              </a:lnSpc>
              <a:spcBef>
                <a:spcPts val="499"/>
              </a:spcBef>
              <a:buClr>
                <a:srgbClr val="225A76"/>
              </a:buClr>
              <a:buFont typeface="Arial"/>
              <a:buChar char="•"/>
            </a:pPr>
            <a:r>
              <a:rPr lang="en-US" sz="2400" b="0" strike="noStrike" spc="-1">
                <a:solidFill>
                  <a:srgbClr val="225A76"/>
                </a:solidFill>
                <a:latin typeface="Open Sans"/>
                <a:ea typeface="Open Sans"/>
              </a:rPr>
              <a:t>citizens</a:t>
            </a:r>
            <a:endParaRPr lang="en-US" sz="2400" b="0" strike="noStrike" spc="-1">
              <a:latin typeface="Arial"/>
            </a:endParaRPr>
          </a:p>
          <a:p>
            <a:pPr>
              <a:lnSpc>
                <a:spcPct val="90000"/>
              </a:lnSpc>
              <a:spcBef>
                <a:spcPts val="1001"/>
              </a:spcBef>
            </a:pPr>
            <a:endParaRPr lang="en-US" sz="2400" b="0" strike="noStrike" spc="-1">
              <a:latin typeface="Arial"/>
            </a:endParaRPr>
          </a:p>
          <a:p>
            <a:pPr>
              <a:lnSpc>
                <a:spcPct val="90000"/>
              </a:lnSpc>
              <a:spcBef>
                <a:spcPts val="1001"/>
              </a:spcBef>
            </a:pPr>
            <a:endParaRPr lang="en-US" sz="2400" b="0" strike="noStrike" spc="-1">
              <a:latin typeface="Arial"/>
            </a:endParaRPr>
          </a:p>
          <a:p>
            <a:pPr>
              <a:lnSpc>
                <a:spcPct val="90000"/>
              </a:lnSpc>
              <a:spcBef>
                <a:spcPts val="1001"/>
              </a:spcBef>
            </a:pPr>
            <a:endParaRPr lang="en-US" sz="2400" b="0" strike="noStrike" spc="-1">
              <a:latin typeface="Arial"/>
            </a:endParaRPr>
          </a:p>
          <a:p>
            <a:pPr>
              <a:lnSpc>
                <a:spcPct val="90000"/>
              </a:lnSpc>
              <a:spcBef>
                <a:spcPts val="1001"/>
              </a:spcBef>
            </a:pPr>
            <a:endParaRPr lang="en-US" sz="2400" b="0" strike="noStrike" spc="-1">
              <a:latin typeface="Arial"/>
            </a:endParaRPr>
          </a:p>
          <a:p>
            <a:pPr>
              <a:lnSpc>
                <a:spcPct val="90000"/>
              </a:lnSpc>
              <a:spcBef>
                <a:spcPts val="1001"/>
              </a:spcBef>
            </a:pPr>
            <a:endParaRPr lang="en-US" sz="2400" b="0" strike="noStrike" spc="-1">
              <a:latin typeface="Aria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TotalTime>
  <Words>1378</Words>
  <Application>Microsoft Office PowerPoint</Application>
  <PresentationFormat>Widescreen</PresentationFormat>
  <Paragraphs>100</Paragraphs>
  <Slides>18</Slides>
  <Notes>12</Notes>
  <HiddenSlides>2</HiddenSlides>
  <MMClips>0</MMClips>
  <ScaleCrop>false</ScaleCrop>
  <HeadingPairs>
    <vt:vector size="6" baseType="variant">
      <vt:variant>
        <vt:lpstr>Caratteri utilizzati</vt:lpstr>
      </vt:variant>
      <vt:variant>
        <vt:i4>8</vt:i4>
      </vt:variant>
      <vt:variant>
        <vt:lpstr>Tema</vt:lpstr>
      </vt:variant>
      <vt:variant>
        <vt:i4>5</vt:i4>
      </vt:variant>
      <vt:variant>
        <vt:lpstr>Titoli diapositive</vt:lpstr>
      </vt:variant>
      <vt:variant>
        <vt:i4>18</vt:i4>
      </vt:variant>
    </vt:vector>
  </HeadingPairs>
  <TitlesOfParts>
    <vt:vector size="31" baseType="lpstr">
      <vt:lpstr>Microsoft YaHei</vt:lpstr>
      <vt:lpstr>Arial</vt:lpstr>
      <vt:lpstr>Bricolage Grotesque ExtraBold</vt:lpstr>
      <vt:lpstr>DejaVu Sans</vt:lpstr>
      <vt:lpstr>Open Sans</vt:lpstr>
      <vt:lpstr>Symbol</vt:lpstr>
      <vt:lpstr>Times New Roman</vt:lpstr>
      <vt:lpstr>Wingdings</vt:lpstr>
      <vt:lpstr>Office Theme</vt:lpstr>
      <vt:lpstr>Office Theme</vt:lpstr>
      <vt:lpstr>Office Theme</vt:lpstr>
      <vt:lpstr>Office Theme</vt:lpstr>
      <vt:lpstr>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prezentacija</dc:title>
  <dc:subject/>
  <dc:creator>Windows korisnik</dc:creator>
  <dc:description/>
  <cp:lastModifiedBy>kfonovic</cp:lastModifiedBy>
  <cp:revision>18</cp:revision>
  <dcterms:created xsi:type="dcterms:W3CDTF">2023-09-15T09:49:36Z</dcterms:created>
  <dcterms:modified xsi:type="dcterms:W3CDTF">2023-11-23T21:36:30Z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i4>19</vt:i4>
  </property>
</Properties>
</file>