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60" r:id="rId2"/>
    <p:sldId id="261" r:id="rId3"/>
    <p:sldId id="268" r:id="rId4"/>
    <p:sldId id="270" r:id="rId5"/>
    <p:sldId id="274" r:id="rId6"/>
    <p:sldId id="275" r:id="rId7"/>
    <p:sldId id="271" r:id="rId8"/>
    <p:sldId id="272" r:id="rId9"/>
    <p:sldId id="267" r:id="rId10"/>
    <p:sldId id="276" r:id="rId11"/>
    <p:sldId id="273" r:id="rId12"/>
    <p:sldId id="277" r:id="rId13"/>
    <p:sldId id="278" r:id="rId14"/>
    <p:sldId id="279" r:id="rId15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29"/>
    <p:restoredTop sz="92982"/>
  </p:normalViewPr>
  <p:slideViewPr>
    <p:cSldViewPr snapToGrid="0">
      <p:cViewPr varScale="1">
        <p:scale>
          <a:sx n="105" d="100"/>
          <a:sy n="105" d="100"/>
        </p:scale>
        <p:origin x="4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19E85-9ABC-7640-A17D-64D60E41B2A1}" type="datetimeFigureOut">
              <a:rPr lang="x-none" smtClean="0"/>
              <a:t>27/11/23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61D07-F1CD-8549-B6FF-63832D019E4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8686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794232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61D07-F1CD-8549-B6FF-63832D019E43}" type="slidenum">
              <a:rPr lang="x-none" smtClean="0"/>
              <a:t>13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631359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61D07-F1CD-8549-B6FF-63832D019E43}" type="slidenum">
              <a:rPr lang="x-none" smtClean="0"/>
              <a:t>14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5013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61D07-F1CD-8549-B6FF-63832D019E43}" type="slidenum">
              <a:rPr lang="x-none" smtClean="0"/>
              <a:t>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56186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61D07-F1CD-8549-B6FF-63832D019E43}" type="slidenum">
              <a:rPr lang="x-none" smtClean="0"/>
              <a:t>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248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61D07-F1CD-8549-B6FF-63832D019E43}" type="slidenum">
              <a:rPr lang="x-none" smtClean="0"/>
              <a:t>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104987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61D07-F1CD-8549-B6FF-63832D019E43}" type="slidenum">
              <a:rPr lang="x-none" smtClean="0"/>
              <a:t>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27219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61D07-F1CD-8549-B6FF-63832D019E43}" type="slidenum">
              <a:rPr lang="x-none" smtClean="0"/>
              <a:t>6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51535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61D07-F1CD-8549-B6FF-63832D019E43}" type="slidenum">
              <a:rPr lang="x-none" smtClean="0"/>
              <a:t>7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63235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61D07-F1CD-8549-B6FF-63832D019E43}" type="slidenum">
              <a:rPr lang="x-none" smtClean="0"/>
              <a:t>11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237406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261D07-F1CD-8549-B6FF-63832D019E43}" type="slidenum">
              <a:rPr lang="x-none" smtClean="0"/>
              <a:t>12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85581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DBC41-AD56-5F4A-D8AC-A1415F9758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5269A0-0D0B-B5BD-545D-A13EB768EF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ECBB6B-71A5-6653-D8C3-A78881431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4D10-DA8E-E34C-8A44-2DBC046A6E18}" type="datetimeFigureOut">
              <a:rPr lang="x-none" smtClean="0"/>
              <a:t>27/11/23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9B36D9-B0C4-4798-2F55-DFD84A6FD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82F7B-AEE8-AE76-EA84-88D20CC66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A27FB-98FB-3A48-9857-7F695B244A5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17236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A858F-1435-7A5A-DF02-52B7F337C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62A981-295C-5A2E-4BDE-EC0567875F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A4889-D4C5-FD84-E300-93E3CCEFE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4D10-DA8E-E34C-8A44-2DBC046A6E18}" type="datetimeFigureOut">
              <a:rPr lang="x-none" smtClean="0"/>
              <a:t>27/11/23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93B01C-B116-558D-C47C-99D7118D7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71006-8932-106A-BD4C-3EF6031EB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A27FB-98FB-3A48-9857-7F695B244A5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87248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9F6199-DB8C-C9A0-8F6F-A48B3C634E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9DF50D-BDAC-1F4F-3BFE-EA826D5C69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3F7D5F-3A8F-4836-6825-80922EA2E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4D10-DA8E-E34C-8A44-2DBC046A6E18}" type="datetimeFigureOut">
              <a:rPr lang="x-none" smtClean="0"/>
              <a:t>27/11/23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4EA87C-4C47-16D1-76EB-72317F075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0889A-7673-5325-E313-3BE7B1624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A27FB-98FB-3A48-9857-7F695B244A5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6491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2C3E6-0C38-8603-F053-AF7A476F3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147AD-0424-8512-330C-C61012A4B4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92E26C-5A92-093F-D668-02AC9EB66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4D10-DA8E-E34C-8A44-2DBC046A6E18}" type="datetimeFigureOut">
              <a:rPr lang="x-none" smtClean="0"/>
              <a:t>27/11/23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66C16-A4F9-237E-D14C-222F09D02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177795-FAB0-916C-656D-DA0BED713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A27FB-98FB-3A48-9857-7F695B244A5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91152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3EFB6-AB12-628D-5E27-612B111BD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25A981-22C0-6148-32B7-CB303A2C0B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9CDBC-5E81-AA97-F28C-F8D0BBA3F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4D10-DA8E-E34C-8A44-2DBC046A6E18}" type="datetimeFigureOut">
              <a:rPr lang="x-none" smtClean="0"/>
              <a:t>27/11/23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DF95B2-C845-2A8D-864A-A4B2FAB42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5BE6F-183A-CAE2-66FE-4E2F8DD32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A27FB-98FB-3A48-9857-7F695B244A5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92407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3A99F-330D-2ED6-313C-27D655893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93B01-FCE3-75CF-D840-49866489AB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C4CD8B-8D66-FEBE-E23E-2F64D0FEB8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481F65-3A69-CA7B-9634-3C4502811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4D10-DA8E-E34C-8A44-2DBC046A6E18}" type="datetimeFigureOut">
              <a:rPr lang="x-none" smtClean="0"/>
              <a:t>27/11/23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4E2B5E-8ADD-3568-5A8D-5D8CA7E27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1724D6-897A-505E-F0D5-1A4F164A0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A27FB-98FB-3A48-9857-7F695B244A5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10312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CD5C8-065A-3BB9-67B3-9B4CCED0E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65E0AA-57C4-6069-6E4D-0619BC8D77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CC293B-D93A-2937-A4DA-37CEBF5349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910A30-CE5D-AB04-BEF0-9795F6C1E3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763ECF-6E4A-6905-983A-F1354E6859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FCF44A-9331-957B-FBE7-3CEF42064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4D10-DA8E-E34C-8A44-2DBC046A6E18}" type="datetimeFigureOut">
              <a:rPr lang="x-none" smtClean="0"/>
              <a:t>27/11/23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2CA9C2-AFDB-1B52-893D-7EAA6CA30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346C93-0227-67E6-D0AD-31CE471C5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A27FB-98FB-3A48-9857-7F695B244A5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2201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9B267-3106-9E34-7FB3-C5A42102D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709BC2-1C88-B504-5945-896DCFEEE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4D10-DA8E-E34C-8A44-2DBC046A6E18}" type="datetimeFigureOut">
              <a:rPr lang="x-none" smtClean="0"/>
              <a:t>27/11/23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82899E-C1A2-7750-2AA6-63AA0D75C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4C6592-14CC-7A07-01C7-8E089446F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A27FB-98FB-3A48-9857-7F695B244A5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62545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90A739-8E48-51F0-EB44-2086439FF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4D10-DA8E-E34C-8A44-2DBC046A6E18}" type="datetimeFigureOut">
              <a:rPr lang="x-none" smtClean="0"/>
              <a:t>27/11/23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087CB6-FDF1-32C5-BEB9-A740AA235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BB7D47-60CF-F556-28CD-C55CB4D25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A27FB-98FB-3A48-9857-7F695B244A5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1889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CFCE5-4942-30B1-6A3E-20D268E5F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17CD08-230E-E854-5A88-156743336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88EFD1-D92D-F155-6E2F-55EA295521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034F1D-1F3B-7696-B197-DE026F40C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4D10-DA8E-E34C-8A44-2DBC046A6E18}" type="datetimeFigureOut">
              <a:rPr lang="x-none" smtClean="0"/>
              <a:t>27/11/23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DED00F-1BB7-0A70-8EDD-94E43B0DD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5B02AE-33C6-DB7B-1D18-9AC8D1CA6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A27FB-98FB-3A48-9857-7F695B244A5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53234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BDB80-9F0F-7B0F-9523-D8322F221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EF65C5-0617-5D0D-6633-060DF5681E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71F559-139B-A2C4-265F-32EAC41E28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CFA136-FA21-AE2B-DAB2-4A249DA71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B4D10-DA8E-E34C-8A44-2DBC046A6E18}" type="datetimeFigureOut">
              <a:rPr lang="x-none" smtClean="0"/>
              <a:t>27/11/23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887593-3BE4-4196-18F7-8CF567A6E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4814E5-0155-05D4-F18B-1E30789C5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A27FB-98FB-3A48-9857-7F695B244A5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28598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D5B135-B1F1-DFB8-C25F-A28C5A01E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AF1799-552B-5688-373F-E6380BDD8E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E49CC7-6913-7795-40C6-FE287305A3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B4D10-DA8E-E34C-8A44-2DBC046A6E18}" type="datetimeFigureOut">
              <a:rPr lang="x-none" smtClean="0"/>
              <a:t>27/11/23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AC018-A917-5CDD-D0A3-3EBE0DAAD8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5B5D36-CF45-FC88-ED31-733D3F6989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A27FB-98FB-3A48-9857-7F695B244A5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48882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/>
          <p:nvPr/>
        </p:nvSpPr>
        <p:spPr>
          <a:xfrm>
            <a:off x="2456613" y="126700"/>
            <a:ext cx="4644000" cy="6620400"/>
          </a:xfrm>
          <a:prstGeom prst="rect">
            <a:avLst/>
          </a:prstGeom>
          <a:solidFill>
            <a:srgbClr val="45818E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buClr>
                <a:srgbClr val="FFFFFF"/>
              </a:buClr>
              <a:buSzPts val="2200"/>
            </a:pPr>
            <a:endParaRPr lang="en-GB" sz="2200" b="1" dirty="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buClr>
                <a:srgbClr val="FFFFFF"/>
              </a:buClr>
              <a:buSzPts val="2200"/>
            </a:pPr>
            <a:r>
              <a:rPr lang="en-GB" sz="2200" b="1" dirty="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Winter Academy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Verdana"/>
              <a:buNone/>
            </a:pPr>
            <a:r>
              <a:rPr lang="pl-PL" sz="20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Event </a:t>
            </a:r>
            <a:r>
              <a:rPr lang="en-GB" sz="20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8</a:t>
            </a:r>
            <a:r>
              <a:rPr lang="pl-PL" sz="20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: </a:t>
            </a:r>
            <a:r>
              <a:rPr lang="en-GB" sz="20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International School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Verdana"/>
              <a:buNone/>
            </a:pPr>
            <a:endParaRPr lang="en-GB" sz="2000" b="1" dirty="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Verdana"/>
              <a:buNone/>
            </a:pPr>
            <a:r>
              <a:rPr lang="en-GB" sz="20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November 26-29 2023</a:t>
            </a:r>
            <a:endParaRPr sz="2000" b="1" dirty="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2000" b="0" i="0" u="none" strike="noStrike" cap="none" dirty="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" name="Google Shape;89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15500" y="5986900"/>
            <a:ext cx="2871200" cy="59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24675" y="1276580"/>
            <a:ext cx="2082838" cy="393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471275" y="742500"/>
            <a:ext cx="2082850" cy="500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21725" y="662700"/>
            <a:ext cx="1813213" cy="553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538248" y="204952"/>
            <a:ext cx="4493174" cy="3370148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FFFFFF">
                <a:alpha val="31764"/>
              </a:srgbClr>
            </a:outerShdw>
          </a:effectLst>
        </p:spPr>
      </p:pic>
      <p:pic>
        <p:nvPicPr>
          <p:cNvPr id="8" name="Google Shape;100;p14">
            <a:extLst>
              <a:ext uri="{FF2B5EF4-FFF2-40B4-BE49-F238E27FC236}">
                <a16:creationId xmlns:a16="http://schemas.microsoft.com/office/drawing/2014/main" id="{BE90E56D-F0D9-B944-374E-5858A1FCD083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992049" y="284759"/>
            <a:ext cx="1894651" cy="609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1889B-92FE-834F-60D7-DD9A5F9FC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6767" y="42476"/>
            <a:ext cx="7752771" cy="1065395"/>
          </a:xfrm>
        </p:spPr>
        <p:txBody>
          <a:bodyPr>
            <a:normAutofit/>
          </a:bodyPr>
          <a:lstStyle/>
          <a:p>
            <a:r>
              <a:rPr lang="x-none" sz="2800" b="1"/>
              <a:t>THE </a:t>
            </a:r>
            <a:r>
              <a:rPr lang="en-US" sz="2800" b="1" dirty="0"/>
              <a:t>ROLE OF THE </a:t>
            </a:r>
            <a:r>
              <a:rPr lang="x-none" sz="2800" b="1"/>
              <a:t>GREEN </a:t>
            </a:r>
            <a:r>
              <a:rPr lang="x-none" sz="2800" b="1" dirty="0"/>
              <a:t>ACTIVATOR</a:t>
            </a:r>
            <a:endParaRPr lang="x-none" sz="2600" dirty="0"/>
          </a:p>
        </p:txBody>
      </p:sp>
      <p:pic>
        <p:nvPicPr>
          <p:cNvPr id="5" name="Google Shape;100;p14">
            <a:extLst>
              <a:ext uri="{FF2B5EF4-FFF2-40B4-BE49-F238E27FC236}">
                <a16:creationId xmlns:a16="http://schemas.microsoft.com/office/drawing/2014/main" id="{BE90E56D-F0D9-B944-374E-5858A1FCD08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12956" y="220393"/>
            <a:ext cx="1372347" cy="402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2;p14">
            <a:extLst>
              <a:ext uri="{FF2B5EF4-FFF2-40B4-BE49-F238E27FC236}">
                <a16:creationId xmlns:a16="http://schemas.microsoft.com/office/drawing/2014/main" id="{24A3337F-56C0-A23D-7237-DC67BB629A4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25454" y="6003744"/>
            <a:ext cx="731462" cy="67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01;p14">
            <a:extLst>
              <a:ext uri="{FF2B5EF4-FFF2-40B4-BE49-F238E27FC236}">
                <a16:creationId xmlns:a16="http://schemas.microsoft.com/office/drawing/2014/main" id="{AC702403-939C-CBDF-CDC5-21C9212C8DC9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11009539" y="220393"/>
            <a:ext cx="736600" cy="88747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A9131FE-AD76-6517-FB2C-8BC0D1F3166E}"/>
              </a:ext>
            </a:extLst>
          </p:cNvPr>
          <p:cNvSpPr txBox="1"/>
          <p:nvPr/>
        </p:nvSpPr>
        <p:spPr>
          <a:xfrm>
            <a:off x="1087583" y="1213306"/>
            <a:ext cx="10539638" cy="5206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en-GB" sz="2400" b="1" dirty="0"/>
              <a:t>Tasks the Green Activator is likely to perform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	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2400" b="1" dirty="0"/>
              <a:t>Build the capacity of local people for green transition</a:t>
            </a:r>
          </a:p>
          <a:p>
            <a:pPr>
              <a:spcBef>
                <a:spcPts val="600"/>
              </a:spcBef>
              <a:tabLst>
                <a:tab pos="352425" algn="l"/>
              </a:tabLst>
            </a:pP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		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by informing and explaining to them the benefits of green development</a:t>
            </a:r>
          </a:p>
          <a:p>
            <a:pPr marL="342900" lvl="0" indent="-342900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2400" b="1" dirty="0"/>
              <a:t>act as an intermediary between different stakeholders</a:t>
            </a:r>
          </a:p>
          <a:p>
            <a:pPr lvl="0">
              <a:spcBef>
                <a:spcPts val="600"/>
              </a:spcBef>
              <a:tabLst>
                <a:tab pos="304800" algn="l"/>
              </a:tabLst>
            </a:pPr>
            <a:r>
              <a:rPr lang="en-GB" sz="2400" b="1" dirty="0"/>
              <a:t>		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by building and sustaining networks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2400" b="1" dirty="0"/>
              <a:t> Provide a link  between decision-makers and the local communities.</a:t>
            </a:r>
            <a:endParaRPr lang="en-GB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0">
              <a:spcBef>
                <a:spcPts val="600"/>
              </a:spcBef>
              <a:tabLst>
                <a:tab pos="385763" algn="l"/>
              </a:tabLst>
            </a:pP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		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by learning to speak the “language” of decision makers</a:t>
            </a:r>
          </a:p>
          <a:p>
            <a:pPr marL="342900" lvl="0" indent="-342900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2400" b="1" dirty="0"/>
              <a:t>Design initiatives that are meaningful for the local community</a:t>
            </a:r>
          </a:p>
          <a:p>
            <a:pPr>
              <a:spcBef>
                <a:spcPts val="200"/>
              </a:spcBef>
              <a:tabLst>
                <a:tab pos="385763" algn="l"/>
              </a:tabLst>
            </a:pP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		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by acting “from  bottom up” helping the community to translating the local needs into 			action proposals and liaising with the responsible authorities</a:t>
            </a:r>
          </a:p>
          <a:p>
            <a:pPr marL="342900" lvl="0" indent="-342900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2400" b="1" dirty="0"/>
              <a:t>Identify the local “leaders” who can be a driving force in these initiatives</a:t>
            </a:r>
          </a:p>
          <a:p>
            <a:pPr lvl="0">
              <a:spcBef>
                <a:spcPts val="200"/>
              </a:spcBef>
              <a:tabLst>
                <a:tab pos="385763" algn="l"/>
              </a:tabLst>
            </a:pP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		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because the leadership should remain local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48597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1889B-92FE-834F-60D7-DD9A5F9FC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5490" y="365126"/>
            <a:ext cx="6501009" cy="887477"/>
          </a:xfrm>
        </p:spPr>
        <p:txBody>
          <a:bodyPr>
            <a:normAutofit/>
          </a:bodyPr>
          <a:lstStyle/>
          <a:p>
            <a:r>
              <a:rPr lang="en-GB" sz="3200" b="1" dirty="0"/>
              <a:t>THE </a:t>
            </a:r>
            <a:r>
              <a:rPr lang="x-none" sz="3200" b="1" dirty="0"/>
              <a:t>GREEN ACTIVATOR</a:t>
            </a:r>
            <a:endParaRPr lang="x-none" sz="3200" dirty="0"/>
          </a:p>
        </p:txBody>
      </p:sp>
      <p:pic>
        <p:nvPicPr>
          <p:cNvPr id="5" name="Google Shape;100;p14">
            <a:extLst>
              <a:ext uri="{FF2B5EF4-FFF2-40B4-BE49-F238E27FC236}">
                <a16:creationId xmlns:a16="http://schemas.microsoft.com/office/drawing/2014/main" id="{BE90E56D-F0D9-B944-374E-5858A1FCD08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1613" y="261607"/>
            <a:ext cx="1435509" cy="42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2;p14">
            <a:extLst>
              <a:ext uri="{FF2B5EF4-FFF2-40B4-BE49-F238E27FC236}">
                <a16:creationId xmlns:a16="http://schemas.microsoft.com/office/drawing/2014/main" id="{24A3337F-56C0-A23D-7237-DC67BB629A4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25454" y="6003744"/>
            <a:ext cx="731462" cy="67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01;p14">
            <a:extLst>
              <a:ext uri="{FF2B5EF4-FFF2-40B4-BE49-F238E27FC236}">
                <a16:creationId xmlns:a16="http://schemas.microsoft.com/office/drawing/2014/main" id="{AC702403-939C-CBDF-CDC5-21C9212C8DC9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5">
            <a:alphaModFix/>
          </a:blip>
          <a:srcRect/>
          <a:stretch/>
        </p:blipFill>
        <p:spPr>
          <a:xfrm>
            <a:off x="11009539" y="220393"/>
            <a:ext cx="736600" cy="88747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A9131FE-AD76-6517-FB2C-8BC0D1F3166E}"/>
              </a:ext>
            </a:extLst>
          </p:cNvPr>
          <p:cNvSpPr txBox="1"/>
          <p:nvPr/>
        </p:nvSpPr>
        <p:spPr>
          <a:xfrm>
            <a:off x="814161" y="1338800"/>
            <a:ext cx="10539638" cy="468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2400" b="1" dirty="0"/>
              <a:t>What skills and competence the Green Activator would possess</a:t>
            </a:r>
            <a:r>
              <a:rPr lang="en-GB" sz="2400" dirty="0"/>
              <a:t>?</a:t>
            </a:r>
          </a:p>
          <a:p>
            <a:pPr marL="808038" lvl="0" indent="-447675"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ü"/>
            </a:pPr>
            <a:r>
              <a:rPr lang="en-GB" sz="2400" b="1" u="none" strike="noStrike" dirty="0">
                <a:solidFill>
                  <a:schemeClr val="accent6">
                    <a:lumMod val="75000"/>
                  </a:schemeClr>
                </a:solidFill>
                <a:effectLst/>
                <a:ea typeface="Arial" panose="020B0604020202020204" pitchFamily="34" charset="0"/>
              </a:rPr>
              <a:t>Ability to understand the needs of local communities for Green Transition</a:t>
            </a:r>
          </a:p>
          <a:p>
            <a:pPr marL="808038" lvl="0" indent="-447675"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ü"/>
            </a:pPr>
            <a:r>
              <a:rPr lang="en-GB" sz="2400" b="1" u="none" strike="noStrike" dirty="0">
                <a:solidFill>
                  <a:schemeClr val="accent6">
                    <a:lumMod val="75000"/>
                  </a:schemeClr>
                </a:solidFill>
                <a:effectLst/>
                <a:ea typeface="Arial" panose="020B0604020202020204" pitchFamily="34" charset="0"/>
              </a:rPr>
              <a:t>Ability to explore possibilities for Green Transition</a:t>
            </a:r>
          </a:p>
          <a:p>
            <a:pPr marL="808038" lvl="0" indent="-447675"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ü"/>
            </a:pP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ea typeface="Arial" panose="020B0604020202020204" pitchFamily="34" charset="0"/>
              </a:rPr>
              <a:t>Ability to elucidate the green issues to the local community</a:t>
            </a:r>
            <a:endParaRPr lang="en-GB" sz="2400" b="1" u="none" strike="noStrike" dirty="0">
              <a:solidFill>
                <a:schemeClr val="accent6">
                  <a:lumMod val="75000"/>
                </a:schemeClr>
              </a:solidFill>
              <a:effectLst/>
              <a:ea typeface="Arial" panose="020B0604020202020204" pitchFamily="34" charset="0"/>
            </a:endParaRPr>
          </a:p>
          <a:p>
            <a:pPr marL="808038" lvl="0" indent="-447675"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ü"/>
            </a:pPr>
            <a:r>
              <a:rPr lang="en-GB" sz="2400" b="1" u="none" strike="noStrike" dirty="0">
                <a:solidFill>
                  <a:schemeClr val="accent6">
                    <a:lumMod val="75000"/>
                  </a:schemeClr>
                </a:solidFill>
                <a:effectLst/>
                <a:ea typeface="Arial" panose="020B0604020202020204" pitchFamily="34" charset="0"/>
              </a:rPr>
              <a:t>Ability to conduct observation, survey research and group discussion in order to explore and understand the above</a:t>
            </a:r>
          </a:p>
          <a:p>
            <a:pPr marL="808038" lvl="0" indent="-447675"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ü"/>
            </a:pP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ea typeface="Arial" panose="020B0604020202020204" pitchFamily="34" charset="0"/>
              </a:rPr>
              <a:t>Ability to cooperate with experts in different  fields of expertise</a:t>
            </a:r>
          </a:p>
          <a:p>
            <a:pPr marL="808038" lvl="0" indent="-447675"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ü"/>
            </a:pPr>
            <a:r>
              <a:rPr lang="en-GB" sz="2400" b="1" u="none" strike="noStrike" dirty="0">
                <a:solidFill>
                  <a:schemeClr val="accent6">
                    <a:lumMod val="75000"/>
                  </a:schemeClr>
                </a:solidFill>
                <a:effectLst/>
                <a:ea typeface="Arial" panose="020B0604020202020204" pitchFamily="34" charset="0"/>
              </a:rPr>
              <a:t>Ability 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ea typeface="Arial" panose="020B0604020202020204" pitchFamily="34" charset="0"/>
              </a:rPr>
              <a:t>to synthesize different views and opinions</a:t>
            </a:r>
            <a:endParaRPr lang="en-GB" sz="2400" b="1" u="none" strike="noStrike" dirty="0">
              <a:solidFill>
                <a:schemeClr val="accent6">
                  <a:lumMod val="75000"/>
                </a:schemeClr>
              </a:solidFill>
              <a:effectLst/>
              <a:ea typeface="Arial" panose="020B0604020202020204" pitchFamily="34" charset="0"/>
            </a:endParaRPr>
          </a:p>
          <a:p>
            <a:pPr marL="808038" lvl="0" indent="-447675"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ü"/>
            </a:pPr>
            <a:r>
              <a:rPr lang="en-GB" sz="2400" b="1" u="none" strike="noStrike" dirty="0">
                <a:solidFill>
                  <a:schemeClr val="accent6">
                    <a:lumMod val="75000"/>
                  </a:schemeClr>
                </a:solidFill>
                <a:effectLst/>
                <a:ea typeface="Arial" panose="020B0604020202020204" pitchFamily="34" charset="0"/>
              </a:rPr>
              <a:t>Ability to encourage  public involvement and conduct meetings of public participation</a:t>
            </a:r>
          </a:p>
        </p:txBody>
      </p:sp>
    </p:spTree>
    <p:extLst>
      <p:ext uri="{BB962C8B-B14F-4D97-AF65-F5344CB8AC3E}">
        <p14:creationId xmlns:p14="http://schemas.microsoft.com/office/powerpoint/2010/main" val="125163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1889B-92FE-834F-60D7-DD9A5F9FC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5490" y="365126"/>
            <a:ext cx="6501009" cy="887477"/>
          </a:xfrm>
        </p:spPr>
        <p:txBody>
          <a:bodyPr>
            <a:normAutofit/>
          </a:bodyPr>
          <a:lstStyle/>
          <a:p>
            <a:r>
              <a:rPr lang="en-GB" sz="3200" b="1" dirty="0"/>
              <a:t>THE </a:t>
            </a:r>
            <a:r>
              <a:rPr lang="x-none" sz="3200" b="1" dirty="0"/>
              <a:t>GREEN ACTIVATOR</a:t>
            </a:r>
            <a:endParaRPr lang="x-none" sz="3200" dirty="0"/>
          </a:p>
        </p:txBody>
      </p:sp>
      <p:pic>
        <p:nvPicPr>
          <p:cNvPr id="5" name="Google Shape;100;p14">
            <a:extLst>
              <a:ext uri="{FF2B5EF4-FFF2-40B4-BE49-F238E27FC236}">
                <a16:creationId xmlns:a16="http://schemas.microsoft.com/office/drawing/2014/main" id="{BE90E56D-F0D9-B944-374E-5858A1FCD08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1613" y="261607"/>
            <a:ext cx="1435509" cy="42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2;p14">
            <a:extLst>
              <a:ext uri="{FF2B5EF4-FFF2-40B4-BE49-F238E27FC236}">
                <a16:creationId xmlns:a16="http://schemas.microsoft.com/office/drawing/2014/main" id="{24A3337F-56C0-A23D-7237-DC67BB629A4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25454" y="6003744"/>
            <a:ext cx="731462" cy="67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01;p14">
            <a:extLst>
              <a:ext uri="{FF2B5EF4-FFF2-40B4-BE49-F238E27FC236}">
                <a16:creationId xmlns:a16="http://schemas.microsoft.com/office/drawing/2014/main" id="{AC702403-939C-CBDF-CDC5-21C9212C8DC9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5">
            <a:alphaModFix/>
          </a:blip>
          <a:srcRect/>
          <a:stretch/>
        </p:blipFill>
        <p:spPr>
          <a:xfrm>
            <a:off x="11009539" y="220393"/>
            <a:ext cx="736600" cy="88747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A9131FE-AD76-6517-FB2C-8BC0D1F3166E}"/>
              </a:ext>
            </a:extLst>
          </p:cNvPr>
          <p:cNvSpPr txBox="1"/>
          <p:nvPr/>
        </p:nvSpPr>
        <p:spPr>
          <a:xfrm>
            <a:off x="814161" y="1338800"/>
            <a:ext cx="10539638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2400" b="1" dirty="0"/>
              <a:t>What skills and competence the Green Activator would possess</a:t>
            </a:r>
            <a:r>
              <a:rPr lang="en-GB" sz="2000" dirty="0"/>
              <a:t>?</a:t>
            </a:r>
          </a:p>
          <a:p>
            <a:pPr marL="808038" lvl="0" indent="-447675"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ü"/>
            </a:pPr>
            <a:r>
              <a:rPr lang="en-GB" sz="2400" b="1" u="none" strike="noStrike" dirty="0">
                <a:solidFill>
                  <a:schemeClr val="accent6">
                    <a:lumMod val="75000"/>
                  </a:schemeClr>
                </a:solidFill>
                <a:effectLst/>
                <a:ea typeface="Arial" panose="020B0604020202020204" pitchFamily="34" charset="0"/>
              </a:rPr>
              <a:t>Ability to design initiatives</a:t>
            </a:r>
          </a:p>
          <a:p>
            <a:pPr marL="808038" lvl="0" indent="-447675"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ü"/>
            </a:pP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ea typeface="Arial" panose="020B0604020202020204" pitchFamily="34" charset="0"/>
              </a:rPr>
              <a:t>Ability to promote local networking</a:t>
            </a:r>
          </a:p>
          <a:p>
            <a:pPr marL="808038" lvl="0" indent="-447675"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ü"/>
            </a:pPr>
            <a:r>
              <a:rPr lang="en-GB" sz="2400" b="1" u="none" strike="noStrike" dirty="0">
                <a:solidFill>
                  <a:schemeClr val="accent6">
                    <a:lumMod val="75000"/>
                  </a:schemeClr>
                </a:solidFill>
                <a:effectLst/>
                <a:ea typeface="Arial" panose="020B0604020202020204" pitchFamily="34" charset="0"/>
              </a:rPr>
              <a:t>Ability to  build and maintain mutual trust in the community</a:t>
            </a:r>
          </a:p>
          <a:p>
            <a:pPr marL="808038" lvl="0" indent="-447675"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ü"/>
            </a:pP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ea typeface="Arial" panose="020B0604020202020204" pitchFamily="34" charset="0"/>
              </a:rPr>
              <a:t>Negotiation skills</a:t>
            </a:r>
          </a:p>
          <a:p>
            <a:pPr marL="808038" lvl="0" indent="-447675"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ü"/>
            </a:pPr>
            <a:r>
              <a:rPr lang="en-GB" sz="2400" b="1" u="none" strike="noStrike" dirty="0">
                <a:solidFill>
                  <a:schemeClr val="accent6">
                    <a:lumMod val="75000"/>
                  </a:schemeClr>
                </a:solidFill>
                <a:effectLst/>
                <a:ea typeface="Arial" panose="020B0604020202020204" pitchFamily="34" charset="0"/>
              </a:rPr>
              <a:t>Conflict resolution skills</a:t>
            </a:r>
          </a:p>
          <a:p>
            <a:pPr marL="808038" lvl="0" indent="-447675"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ü"/>
            </a:pP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ea typeface="Arial" panose="020B0604020202020204" pitchFamily="34" charset="0"/>
              </a:rPr>
              <a:t>Communication skills for awareness raising and informing the local communities</a:t>
            </a:r>
            <a:endParaRPr lang="en-GB" sz="2400" b="1" u="none" strike="noStrike" dirty="0">
              <a:solidFill>
                <a:schemeClr val="accent6">
                  <a:lumMod val="75000"/>
                </a:schemeClr>
              </a:solidFill>
              <a:effectLst/>
              <a:ea typeface="Arial" panose="020B0604020202020204" pitchFamily="34" charset="0"/>
            </a:endParaRPr>
          </a:p>
          <a:p>
            <a:pPr marL="808038" indent="-447675">
              <a:spcBef>
                <a:spcPts val="600"/>
              </a:spcBef>
              <a:spcAft>
                <a:spcPts val="400"/>
              </a:spcAft>
              <a:buFont typeface="Wingdings" pitchFamily="2" charset="2"/>
              <a:buChar char="ü"/>
            </a:pP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  <a:ea typeface="Arial" panose="020B0604020202020204" pitchFamily="34" charset="0"/>
              </a:rPr>
              <a:t>Communication skills for mediating between local stakeholders, local people and decision makers</a:t>
            </a:r>
            <a:endParaRPr lang="en-GB" sz="2400" b="1" u="none" strike="noStrike" dirty="0">
              <a:solidFill>
                <a:schemeClr val="accent6">
                  <a:lumMod val="75000"/>
                </a:schemeClr>
              </a:solidFill>
              <a:effectLst/>
              <a:ea typeface="Arial" panose="020B0604020202020204" pitchFamily="34" charset="0"/>
            </a:endParaRPr>
          </a:p>
          <a:p>
            <a:pPr marL="360363" lvl="0">
              <a:spcBef>
                <a:spcPts val="600"/>
              </a:spcBef>
              <a:spcAft>
                <a:spcPts val="400"/>
              </a:spcAft>
            </a:pPr>
            <a:endParaRPr lang="en-GB" sz="2000" b="1" u="none" strike="noStrike" dirty="0">
              <a:solidFill>
                <a:schemeClr val="accent6">
                  <a:lumMod val="75000"/>
                </a:schemeClr>
              </a:solidFill>
              <a:effectLst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991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1889B-92FE-834F-60D7-DD9A5F9FC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5490" y="365126"/>
            <a:ext cx="6501009" cy="887477"/>
          </a:xfrm>
        </p:spPr>
        <p:txBody>
          <a:bodyPr>
            <a:normAutofit/>
          </a:bodyPr>
          <a:lstStyle/>
          <a:p>
            <a:r>
              <a:rPr lang="en-GB" sz="3200" b="1" dirty="0"/>
              <a:t>THE </a:t>
            </a:r>
            <a:r>
              <a:rPr lang="x-none" sz="3200" b="1" dirty="0"/>
              <a:t>GREEN ACTIVATOR</a:t>
            </a:r>
            <a:endParaRPr lang="x-none" sz="3200" dirty="0"/>
          </a:p>
        </p:txBody>
      </p:sp>
      <p:pic>
        <p:nvPicPr>
          <p:cNvPr id="5" name="Google Shape;100;p14">
            <a:extLst>
              <a:ext uri="{FF2B5EF4-FFF2-40B4-BE49-F238E27FC236}">
                <a16:creationId xmlns:a16="http://schemas.microsoft.com/office/drawing/2014/main" id="{BE90E56D-F0D9-B944-374E-5858A1FCD08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1613" y="261607"/>
            <a:ext cx="1435509" cy="42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2;p14">
            <a:extLst>
              <a:ext uri="{FF2B5EF4-FFF2-40B4-BE49-F238E27FC236}">
                <a16:creationId xmlns:a16="http://schemas.microsoft.com/office/drawing/2014/main" id="{24A3337F-56C0-A23D-7237-DC67BB629A4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25454" y="6003744"/>
            <a:ext cx="731462" cy="67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01;p14">
            <a:extLst>
              <a:ext uri="{FF2B5EF4-FFF2-40B4-BE49-F238E27FC236}">
                <a16:creationId xmlns:a16="http://schemas.microsoft.com/office/drawing/2014/main" id="{AC702403-939C-CBDF-CDC5-21C9212C8DC9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5">
            <a:alphaModFix/>
          </a:blip>
          <a:srcRect/>
          <a:stretch/>
        </p:blipFill>
        <p:spPr>
          <a:xfrm>
            <a:off x="11009539" y="220393"/>
            <a:ext cx="736600" cy="88747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E20D30FA-7EF9-D50D-1FBB-E9BB17A7E9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442927"/>
              </p:ext>
            </p:extLst>
          </p:nvPr>
        </p:nvGraphicFramePr>
        <p:xfrm>
          <a:off x="1926336" y="1338800"/>
          <a:ext cx="8253984" cy="557406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642494">
                  <a:extLst>
                    <a:ext uri="{9D8B030D-6E8A-4147-A177-3AD203B41FA5}">
                      <a16:colId xmlns:a16="http://schemas.microsoft.com/office/drawing/2014/main" val="2923279239"/>
                    </a:ext>
                  </a:extLst>
                </a:gridCol>
                <a:gridCol w="4611490">
                  <a:extLst>
                    <a:ext uri="{9D8B030D-6E8A-4147-A177-3AD203B41FA5}">
                      <a16:colId xmlns:a16="http://schemas.microsoft.com/office/drawing/2014/main" val="3676038973"/>
                    </a:ext>
                  </a:extLst>
                </a:gridCol>
              </a:tblGrid>
              <a:tr h="711309">
                <a:tc>
                  <a:txBody>
                    <a:bodyPr/>
                    <a:lstStyle/>
                    <a:p>
                      <a:r>
                        <a:rPr lang="en-GB" dirty="0"/>
                        <a:t>R</a:t>
                      </a:r>
                      <a:r>
                        <a:rPr lang="en-GR" dirty="0"/>
                        <a:t>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R" dirty="0"/>
                        <a:t>Skills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917879"/>
                  </a:ext>
                </a:extLst>
              </a:tr>
              <a:tr h="1253923">
                <a:tc>
                  <a:txBody>
                    <a:bodyPr/>
                    <a:lstStyle/>
                    <a:p>
                      <a:r>
                        <a:rPr lang="en-GB" sz="1800" b="1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ea typeface="Arial" panose="020B0604020202020204" pitchFamily="34" charset="0"/>
                        </a:rPr>
                        <a:t>Community development role</a:t>
                      </a:r>
                      <a:endParaRPr lang="en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</a:t>
                      </a:r>
                      <a:r>
                        <a:rPr lang="en-GR"/>
                        <a:t>uild a sense </a:t>
                      </a:r>
                      <a:r>
                        <a:rPr lang="en-GR" dirty="0"/>
                        <a:t>of common purpose and trust</a:t>
                      </a:r>
                    </a:p>
                    <a:p>
                      <a:r>
                        <a:rPr lang="en-GR" dirty="0"/>
                        <a:t>Develop vision for the future</a:t>
                      </a:r>
                    </a:p>
                    <a:p>
                      <a:r>
                        <a:rPr lang="en-GR" dirty="0"/>
                        <a:t>Encourage publicparticipation</a:t>
                      </a:r>
                    </a:p>
                    <a:p>
                      <a:r>
                        <a:rPr lang="en-GB" dirty="0"/>
                        <a:t>N</a:t>
                      </a:r>
                      <a:r>
                        <a:rPr lang="en-GR" dirty="0"/>
                        <a:t>egotioan, conflict resolution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4232578"/>
                  </a:ext>
                </a:extLst>
              </a:tr>
              <a:tr h="1207008"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a typeface="Arial" panose="020B0604020202020204" pitchFamily="34" charset="0"/>
                        </a:rPr>
                        <a:t>Green transition role</a:t>
                      </a:r>
                      <a:endParaRPr lang="en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</a:t>
                      </a:r>
                      <a:r>
                        <a:rPr lang="en-GR" dirty="0"/>
                        <a:t>nderstanding needs re: green transition</a:t>
                      </a:r>
                    </a:p>
                    <a:p>
                      <a:r>
                        <a:rPr lang="en-GB" dirty="0"/>
                        <a:t>D</a:t>
                      </a:r>
                      <a:r>
                        <a:rPr lang="en-GR" dirty="0"/>
                        <a:t>evelop green vision</a:t>
                      </a:r>
                    </a:p>
                    <a:p>
                      <a:r>
                        <a:rPr lang="en-GB" dirty="0"/>
                        <a:t>Explain/communicate green issues </a:t>
                      </a:r>
                    </a:p>
                    <a:p>
                      <a:r>
                        <a:rPr lang="en-GB" dirty="0"/>
                        <a:t>Design green initiatives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6521949"/>
                  </a:ext>
                </a:extLst>
              </a:tr>
              <a:tr h="9387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b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cs typeface="+mn-cs"/>
                        </a:rPr>
                        <a:t>N</a:t>
                      </a:r>
                      <a:r>
                        <a:rPr lang="en-GR" sz="1800" b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cs typeface="+mn-cs"/>
                        </a:rPr>
                        <a:t>etworking and liaison role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</a:t>
                      </a:r>
                      <a:r>
                        <a:rPr lang="en-GR" dirty="0"/>
                        <a:t>etworking local and non-local stakeholdrs</a:t>
                      </a:r>
                    </a:p>
                    <a:p>
                      <a:r>
                        <a:rPr lang="en-GB" dirty="0"/>
                        <a:t>M</a:t>
                      </a:r>
                      <a:r>
                        <a:rPr lang="en-GR" dirty="0"/>
                        <a:t>ediation between local community and decision makers / lobbying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7759028"/>
                  </a:ext>
                </a:extLst>
              </a:tr>
              <a:tr h="771566">
                <a:tc>
                  <a:txBody>
                    <a:bodyPr/>
                    <a:lstStyle/>
                    <a:p>
                      <a:r>
                        <a:rPr lang="en-GR" sz="1800" b="1" kern="12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Technical role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R" dirty="0"/>
                        <a:t>Liaise with experts</a:t>
                      </a:r>
                    </a:p>
                    <a:p>
                      <a:r>
                        <a:rPr lang="en-GB" dirty="0"/>
                        <a:t>S</a:t>
                      </a:r>
                      <a:r>
                        <a:rPr lang="en-GR" dirty="0"/>
                        <a:t>ynthesize expert input / </a:t>
                      </a:r>
                      <a:r>
                        <a:rPr lang="en-GB" dirty="0"/>
                        <a:t>integrate it</a:t>
                      </a:r>
                      <a:r>
                        <a:rPr lang="en-GR" dirty="0"/>
                        <a:t> in the design of initiatives</a:t>
                      </a:r>
                    </a:p>
                    <a:p>
                      <a:r>
                        <a:rPr lang="en-GR" dirty="0"/>
                        <a:t>Gather data though surveys, observation, desk research etc to support the initiatives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9847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4998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1889B-92FE-834F-60D7-DD9A5F9FC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5490" y="365126"/>
            <a:ext cx="6501009" cy="887477"/>
          </a:xfrm>
        </p:spPr>
        <p:txBody>
          <a:bodyPr>
            <a:normAutofit/>
          </a:bodyPr>
          <a:lstStyle/>
          <a:p>
            <a:endParaRPr lang="x-none" sz="3200" dirty="0"/>
          </a:p>
        </p:txBody>
      </p:sp>
      <p:pic>
        <p:nvPicPr>
          <p:cNvPr id="5" name="Google Shape;100;p14">
            <a:extLst>
              <a:ext uri="{FF2B5EF4-FFF2-40B4-BE49-F238E27FC236}">
                <a16:creationId xmlns:a16="http://schemas.microsoft.com/office/drawing/2014/main" id="{BE90E56D-F0D9-B944-374E-5858A1FCD08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1613" y="261607"/>
            <a:ext cx="1435509" cy="42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2;p14">
            <a:extLst>
              <a:ext uri="{FF2B5EF4-FFF2-40B4-BE49-F238E27FC236}">
                <a16:creationId xmlns:a16="http://schemas.microsoft.com/office/drawing/2014/main" id="{24A3337F-56C0-A23D-7237-DC67BB629A4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25454" y="6003744"/>
            <a:ext cx="731462" cy="67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01;p14">
            <a:extLst>
              <a:ext uri="{FF2B5EF4-FFF2-40B4-BE49-F238E27FC236}">
                <a16:creationId xmlns:a16="http://schemas.microsoft.com/office/drawing/2014/main" id="{AC702403-939C-CBDF-CDC5-21C9212C8DC9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5">
            <a:alphaModFix/>
          </a:blip>
          <a:srcRect/>
          <a:stretch/>
        </p:blipFill>
        <p:spPr>
          <a:xfrm>
            <a:off x="11009539" y="220393"/>
            <a:ext cx="736600" cy="88747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A9131FE-AD76-6517-FB2C-8BC0D1F3166E}"/>
              </a:ext>
            </a:extLst>
          </p:cNvPr>
          <p:cNvSpPr txBox="1"/>
          <p:nvPr/>
        </p:nvSpPr>
        <p:spPr>
          <a:xfrm>
            <a:off x="814161" y="2887184"/>
            <a:ext cx="10539638" cy="1267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0" algn="ctr">
              <a:spcBef>
                <a:spcPts val="600"/>
              </a:spcBef>
              <a:spcAft>
                <a:spcPts val="400"/>
              </a:spcAft>
            </a:pPr>
            <a:r>
              <a:rPr lang="en-GB" sz="4400" b="1" u="none" strike="noStrike" dirty="0">
                <a:solidFill>
                  <a:schemeClr val="accent6">
                    <a:lumMod val="75000"/>
                  </a:schemeClr>
                </a:solidFill>
                <a:effectLst/>
                <a:ea typeface="Arial" panose="020B0604020202020204" pitchFamily="34" charset="0"/>
              </a:rPr>
              <a:t>THANK YOU</a:t>
            </a:r>
          </a:p>
          <a:p>
            <a:pPr marL="360363" lvl="0" algn="ctr">
              <a:spcBef>
                <a:spcPts val="600"/>
              </a:spcBef>
              <a:spcAft>
                <a:spcPts val="400"/>
              </a:spcAft>
            </a:pPr>
            <a:r>
              <a:rPr lang="en-GB" sz="2400" b="1" dirty="0" err="1">
                <a:solidFill>
                  <a:schemeClr val="accent6">
                    <a:lumMod val="75000"/>
                  </a:schemeClr>
                </a:solidFill>
                <a:ea typeface="Arial" panose="020B0604020202020204" pitchFamily="34" charset="0"/>
              </a:rPr>
              <a:t>www.e</a:t>
            </a:r>
            <a:r>
              <a:rPr lang="en-GB" sz="2400" b="1" u="none" strike="noStrike" dirty="0" err="1">
                <a:solidFill>
                  <a:schemeClr val="accent6">
                    <a:lumMod val="75000"/>
                  </a:schemeClr>
                </a:solidFill>
                <a:effectLst/>
                <a:ea typeface="Arial" panose="020B0604020202020204" pitchFamily="34" charset="0"/>
              </a:rPr>
              <a:t>uracademy.org</a:t>
            </a:r>
            <a:endParaRPr lang="en-GB" sz="2400" b="1" u="none" strike="noStrike" dirty="0">
              <a:solidFill>
                <a:schemeClr val="accent6">
                  <a:lumMod val="75000"/>
                </a:schemeClr>
              </a:solidFill>
              <a:effectLst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819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1889B-92FE-834F-60D7-DD9A5F9FC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5110" y="1389888"/>
            <a:ext cx="8301389" cy="417517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x-none" sz="3200" b="1" dirty="0"/>
              <a:t>THE </a:t>
            </a:r>
            <a:r>
              <a:rPr lang="en-GB" sz="3200" b="1" dirty="0"/>
              <a:t>ROLE OF THE </a:t>
            </a:r>
            <a:r>
              <a:rPr lang="x-none" sz="3200" b="1" dirty="0"/>
              <a:t>GREEN ACTIVATOR</a:t>
            </a:r>
            <a:br>
              <a:rPr lang="en-GB" sz="3200" b="1" dirty="0">
                <a:solidFill>
                  <a:schemeClr val="accent6">
                    <a:lumMod val="50000"/>
                  </a:schemeClr>
                </a:solidFill>
              </a:rPr>
            </a:br>
            <a:br>
              <a:rPr lang="en-GB" sz="3200" b="1" dirty="0">
                <a:solidFill>
                  <a:schemeClr val="accent6">
                    <a:lumMod val="50000"/>
                  </a:schemeClr>
                </a:solidFill>
              </a:rPr>
            </a:br>
            <a:br>
              <a:rPr lang="en-GB" sz="32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2400" b="1" dirty="0" err="1"/>
              <a:t>Fouli</a:t>
            </a:r>
            <a:r>
              <a:rPr lang="en-GB" sz="2400" b="1" dirty="0"/>
              <a:t> </a:t>
            </a:r>
            <a:r>
              <a:rPr lang="en-GB" sz="2400" b="1" dirty="0" err="1"/>
              <a:t>Papageorgiou</a:t>
            </a:r>
            <a:br>
              <a:rPr lang="en-GB" sz="2400" b="1" dirty="0"/>
            </a:br>
            <a:r>
              <a:rPr lang="en-GB" sz="2400" b="1" dirty="0" err="1"/>
              <a:t>Euracademy</a:t>
            </a:r>
            <a:r>
              <a:rPr lang="en-GB" sz="2400" b="1" dirty="0"/>
              <a:t> Association</a:t>
            </a:r>
            <a:b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</a:br>
            <a:br>
              <a:rPr lang="en-GB" sz="2400" b="1" dirty="0"/>
            </a:b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Monday 27 November 2023</a:t>
            </a:r>
            <a:b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Winter Academy, </a:t>
            </a:r>
            <a:r>
              <a:rPr lang="en-GB" sz="2400" b="1" dirty="0" err="1">
                <a:solidFill>
                  <a:schemeClr val="accent6">
                    <a:lumMod val="75000"/>
                  </a:schemeClr>
                </a:solidFill>
              </a:rPr>
              <a:t>Karditsa</a:t>
            </a:r>
            <a:endParaRPr lang="x-none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Google Shape;100;p14">
            <a:extLst>
              <a:ext uri="{FF2B5EF4-FFF2-40B4-BE49-F238E27FC236}">
                <a16:creationId xmlns:a16="http://schemas.microsoft.com/office/drawing/2014/main" id="{BE90E56D-F0D9-B944-374E-5858A1FCD08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1613" y="261607"/>
            <a:ext cx="1435509" cy="42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2;p14">
            <a:extLst>
              <a:ext uri="{FF2B5EF4-FFF2-40B4-BE49-F238E27FC236}">
                <a16:creationId xmlns:a16="http://schemas.microsoft.com/office/drawing/2014/main" id="{24A3337F-56C0-A23D-7237-DC67BB629A4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25454" y="6003744"/>
            <a:ext cx="731462" cy="67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01;p14">
            <a:extLst>
              <a:ext uri="{FF2B5EF4-FFF2-40B4-BE49-F238E27FC236}">
                <a16:creationId xmlns:a16="http://schemas.microsoft.com/office/drawing/2014/main" id="{AC702403-939C-CBDF-CDC5-21C9212C8DC9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5">
            <a:alphaModFix/>
          </a:blip>
          <a:srcRect/>
          <a:stretch/>
        </p:blipFill>
        <p:spPr>
          <a:xfrm>
            <a:off x="11009539" y="220393"/>
            <a:ext cx="736600" cy="8874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0928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1889B-92FE-834F-60D7-DD9A5F9FC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5490" y="365126"/>
            <a:ext cx="6501009" cy="887477"/>
          </a:xfrm>
        </p:spPr>
        <p:txBody>
          <a:bodyPr>
            <a:normAutofit/>
          </a:bodyPr>
          <a:lstStyle/>
          <a:p>
            <a:r>
              <a:rPr lang="en-GB" sz="3200" b="1" dirty="0"/>
              <a:t>THE </a:t>
            </a:r>
            <a:r>
              <a:rPr lang="x-none" sz="3200" b="1"/>
              <a:t>ACTIVATOR</a:t>
            </a:r>
            <a:r>
              <a:rPr lang="en-US" sz="3200" b="1" dirty="0"/>
              <a:t>’S PROFILE</a:t>
            </a:r>
            <a:endParaRPr lang="x-none" sz="3200" dirty="0"/>
          </a:p>
        </p:txBody>
      </p:sp>
      <p:pic>
        <p:nvPicPr>
          <p:cNvPr id="5" name="Google Shape;100;p14">
            <a:extLst>
              <a:ext uri="{FF2B5EF4-FFF2-40B4-BE49-F238E27FC236}">
                <a16:creationId xmlns:a16="http://schemas.microsoft.com/office/drawing/2014/main" id="{BE90E56D-F0D9-B944-374E-5858A1FCD08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1613" y="261607"/>
            <a:ext cx="1435509" cy="42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2;p14">
            <a:extLst>
              <a:ext uri="{FF2B5EF4-FFF2-40B4-BE49-F238E27FC236}">
                <a16:creationId xmlns:a16="http://schemas.microsoft.com/office/drawing/2014/main" id="{24A3337F-56C0-A23D-7237-DC67BB629A4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25454" y="6003744"/>
            <a:ext cx="731462" cy="67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01;p14">
            <a:extLst>
              <a:ext uri="{FF2B5EF4-FFF2-40B4-BE49-F238E27FC236}">
                <a16:creationId xmlns:a16="http://schemas.microsoft.com/office/drawing/2014/main" id="{AC702403-939C-CBDF-CDC5-21C9212C8DC9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5">
            <a:alphaModFix/>
          </a:blip>
          <a:srcRect/>
          <a:stretch/>
        </p:blipFill>
        <p:spPr>
          <a:xfrm>
            <a:off x="11009539" y="220393"/>
            <a:ext cx="736600" cy="88747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A9131FE-AD76-6517-FB2C-8BC0D1F3166E}"/>
              </a:ext>
            </a:extLst>
          </p:cNvPr>
          <p:cNvSpPr txBox="1"/>
          <p:nvPr/>
        </p:nvSpPr>
        <p:spPr>
          <a:xfrm>
            <a:off x="707136" y="1509488"/>
            <a:ext cx="10802111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Who is an Activator? </a:t>
            </a:r>
          </a:p>
          <a:p>
            <a:endParaRPr lang="en-GB" sz="2400" b="1" dirty="0"/>
          </a:p>
          <a:p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Animator? Mediator? Moderator? Facilitator?</a:t>
            </a:r>
          </a:p>
          <a:p>
            <a:endParaRPr lang="en-GB" sz="1200" b="1" dirty="0"/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000" b="1" dirty="0"/>
              <a:t>Activator is a wonderful word. It implies someone who encourages other people </a:t>
            </a:r>
            <a:r>
              <a:rPr lang="en-GB" sz="2800" b="1" dirty="0">
                <a:solidFill>
                  <a:schemeClr val="accent6">
                    <a:lumMod val="75000"/>
                  </a:schemeClr>
                </a:solidFill>
              </a:rPr>
              <a:t>to be active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000" b="1" dirty="0"/>
              <a:t>To do this, the activator </a:t>
            </a:r>
            <a:r>
              <a:rPr lang="en-GB" sz="2800" b="1" dirty="0">
                <a:solidFill>
                  <a:schemeClr val="accent6">
                    <a:lumMod val="75000"/>
                  </a:schemeClr>
                </a:solidFill>
              </a:rPr>
              <a:t>inspires</a:t>
            </a:r>
            <a:r>
              <a:rPr lang="en-GB" sz="2000" b="1" dirty="0"/>
              <a:t> people. Helps them to shape </a:t>
            </a:r>
            <a:r>
              <a:rPr lang="en-GB" sz="2800" b="1" dirty="0">
                <a:solidFill>
                  <a:schemeClr val="accent6">
                    <a:lumMod val="75000"/>
                  </a:schemeClr>
                </a:solidFill>
              </a:rPr>
              <a:t>a shared vision </a:t>
            </a:r>
            <a:r>
              <a:rPr lang="en-GB" sz="2000" b="1" dirty="0"/>
              <a:t>for the community</a:t>
            </a:r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000" b="1" dirty="0"/>
              <a:t>Becomes the </a:t>
            </a:r>
            <a:r>
              <a:rPr lang="en-GB" sz="2800" b="1" dirty="0">
                <a:solidFill>
                  <a:schemeClr val="accent6">
                    <a:lumMod val="75000"/>
                  </a:schemeClr>
                </a:solidFill>
              </a:rPr>
              <a:t>intermediary </a:t>
            </a:r>
            <a:r>
              <a:rPr lang="en-GB" sz="2000" b="1" dirty="0"/>
              <a:t>between the community and those who have power to materialise the vision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000" b="1" dirty="0"/>
              <a:t>Helps also to </a:t>
            </a:r>
            <a:r>
              <a:rPr lang="en-GB" sz="2800" b="1" dirty="0">
                <a:solidFill>
                  <a:schemeClr val="accent6">
                    <a:lumMod val="75000"/>
                  </a:schemeClr>
                </a:solidFill>
              </a:rPr>
              <a:t>reconcile</a:t>
            </a:r>
            <a:r>
              <a:rPr lang="en-GB" sz="2000" b="1" dirty="0"/>
              <a:t> interests within the community and </a:t>
            </a:r>
            <a:r>
              <a:rPr lang="en-GB" sz="2800" b="1" dirty="0">
                <a:solidFill>
                  <a:schemeClr val="accent6">
                    <a:lumMod val="75000"/>
                  </a:schemeClr>
                </a:solidFill>
              </a:rPr>
              <a:t>moderate</a:t>
            </a:r>
            <a:r>
              <a:rPr lang="en-GB" sz="2000" b="1" dirty="0"/>
              <a:t> conflicts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000" b="1" dirty="0"/>
              <a:t>Facilitates the evolution  to </a:t>
            </a:r>
            <a:r>
              <a:rPr lang="en-GB" sz="2800" b="1" dirty="0">
                <a:solidFill>
                  <a:schemeClr val="accent6">
                    <a:lumMod val="75000"/>
                  </a:schemeClr>
                </a:solidFill>
              </a:rPr>
              <a:t>sustainable</a:t>
            </a:r>
            <a:r>
              <a:rPr lang="en-GB" sz="2000" b="1" dirty="0"/>
              <a:t> development</a:t>
            </a:r>
          </a:p>
        </p:txBody>
      </p:sp>
    </p:spTree>
    <p:extLst>
      <p:ext uri="{BB962C8B-B14F-4D97-AF65-F5344CB8AC3E}">
        <p14:creationId xmlns:p14="http://schemas.microsoft.com/office/powerpoint/2010/main" val="880373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1889B-92FE-834F-60D7-DD9A5F9FC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5490" y="365126"/>
            <a:ext cx="6501009" cy="887477"/>
          </a:xfrm>
        </p:spPr>
        <p:txBody>
          <a:bodyPr>
            <a:normAutofit/>
          </a:bodyPr>
          <a:lstStyle/>
          <a:p>
            <a:r>
              <a:rPr lang="en-GB" sz="3200" b="1" dirty="0"/>
              <a:t>THE </a:t>
            </a:r>
            <a:r>
              <a:rPr lang="x-none" sz="3200" b="1"/>
              <a:t>ACTIVATOR</a:t>
            </a:r>
            <a:r>
              <a:rPr lang="en-US" sz="3200" b="1" dirty="0"/>
              <a:t>’S PROFILE </a:t>
            </a:r>
            <a:endParaRPr lang="x-none" sz="3200" dirty="0"/>
          </a:p>
        </p:txBody>
      </p:sp>
      <p:pic>
        <p:nvPicPr>
          <p:cNvPr id="5" name="Google Shape;100;p14">
            <a:extLst>
              <a:ext uri="{FF2B5EF4-FFF2-40B4-BE49-F238E27FC236}">
                <a16:creationId xmlns:a16="http://schemas.microsoft.com/office/drawing/2014/main" id="{BE90E56D-F0D9-B944-374E-5858A1FCD08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1613" y="261607"/>
            <a:ext cx="1435509" cy="42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2;p14">
            <a:extLst>
              <a:ext uri="{FF2B5EF4-FFF2-40B4-BE49-F238E27FC236}">
                <a16:creationId xmlns:a16="http://schemas.microsoft.com/office/drawing/2014/main" id="{24A3337F-56C0-A23D-7237-DC67BB629A4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25454" y="6003744"/>
            <a:ext cx="731462" cy="67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01;p14">
            <a:extLst>
              <a:ext uri="{FF2B5EF4-FFF2-40B4-BE49-F238E27FC236}">
                <a16:creationId xmlns:a16="http://schemas.microsoft.com/office/drawing/2014/main" id="{AC702403-939C-CBDF-CDC5-21C9212C8DC9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5">
            <a:alphaModFix/>
          </a:blip>
          <a:srcRect/>
          <a:stretch/>
        </p:blipFill>
        <p:spPr>
          <a:xfrm>
            <a:off x="11009539" y="220393"/>
            <a:ext cx="736600" cy="88747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A9131FE-AD76-6517-FB2C-8BC0D1F3166E}"/>
              </a:ext>
            </a:extLst>
          </p:cNvPr>
          <p:cNvSpPr txBox="1"/>
          <p:nvPr/>
        </p:nvSpPr>
        <p:spPr>
          <a:xfrm>
            <a:off x="814161" y="1509488"/>
            <a:ext cx="10539638" cy="5652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Where is an Activator Placed? </a:t>
            </a:r>
          </a:p>
          <a:p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An activator is always linked to one or more </a:t>
            </a:r>
            <a:r>
              <a:rPr lang="en-GB" sz="3600" b="1" dirty="0">
                <a:solidFill>
                  <a:schemeClr val="accent6">
                    <a:lumMod val="75000"/>
                  </a:schemeClr>
                </a:solidFill>
              </a:rPr>
              <a:t>communities</a:t>
            </a:r>
          </a:p>
          <a:p>
            <a:endParaRPr lang="en-GB" sz="2400" b="1" dirty="0"/>
          </a:p>
          <a:p>
            <a:r>
              <a:rPr lang="en-GB" sz="2400" b="1" dirty="0"/>
              <a:t>What do we expect from a community Activator?</a:t>
            </a:r>
          </a:p>
          <a:p>
            <a:pPr marL="342900" indent="-34290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To have a thorough understanding of the needs of the community</a:t>
            </a:r>
          </a:p>
          <a:p>
            <a:pPr marL="342900" indent="-34290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To be accepted and trusted by the community</a:t>
            </a:r>
          </a:p>
          <a:p>
            <a:pPr marL="342900" indent="-34290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To communicate with the community members in a direct way</a:t>
            </a:r>
          </a:p>
          <a:p>
            <a:pPr marL="342900" indent="-34290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to reinforce or re-establish local identity, leading to higher self-confidence in the community</a:t>
            </a:r>
          </a:p>
          <a:p>
            <a:pPr marL="342900" indent="-34290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To promote a mentality of public participation in the community</a:t>
            </a:r>
          </a:p>
          <a:p>
            <a:pPr marL="342900" indent="-34290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To be in a position to contact and discuss with local and national authorities, as well as other “stakeholders” – i.e. organisations and people who can influence decisions and funding</a:t>
            </a:r>
          </a:p>
          <a:p>
            <a:pPr marL="342900" indent="-342900"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To mediate the formation and operation of local partnerships and networks, either formal or informal</a:t>
            </a:r>
          </a:p>
          <a:p>
            <a:pPr>
              <a:spcBef>
                <a:spcPts val="800"/>
              </a:spcBef>
            </a:pPr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159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1889B-92FE-834F-60D7-DD9A5F9FC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5490" y="365126"/>
            <a:ext cx="6501009" cy="887477"/>
          </a:xfrm>
        </p:spPr>
        <p:txBody>
          <a:bodyPr>
            <a:normAutofit/>
          </a:bodyPr>
          <a:lstStyle/>
          <a:p>
            <a:r>
              <a:rPr lang="en-GB" sz="3200" b="1" dirty="0"/>
              <a:t>THE </a:t>
            </a:r>
            <a:r>
              <a:rPr lang="x-none" sz="3200" b="1"/>
              <a:t>ACTIVATOR</a:t>
            </a:r>
            <a:r>
              <a:rPr lang="en-US" sz="3200" b="1" dirty="0"/>
              <a:t>’S AIM</a:t>
            </a:r>
            <a:endParaRPr lang="x-none" sz="3200" dirty="0"/>
          </a:p>
        </p:txBody>
      </p:sp>
      <p:pic>
        <p:nvPicPr>
          <p:cNvPr id="5" name="Google Shape;100;p14">
            <a:extLst>
              <a:ext uri="{FF2B5EF4-FFF2-40B4-BE49-F238E27FC236}">
                <a16:creationId xmlns:a16="http://schemas.microsoft.com/office/drawing/2014/main" id="{BE90E56D-F0D9-B944-374E-5858A1FCD08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1613" y="261607"/>
            <a:ext cx="1435509" cy="42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2;p14">
            <a:extLst>
              <a:ext uri="{FF2B5EF4-FFF2-40B4-BE49-F238E27FC236}">
                <a16:creationId xmlns:a16="http://schemas.microsoft.com/office/drawing/2014/main" id="{24A3337F-56C0-A23D-7237-DC67BB629A4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25454" y="6003744"/>
            <a:ext cx="731462" cy="67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01;p14">
            <a:extLst>
              <a:ext uri="{FF2B5EF4-FFF2-40B4-BE49-F238E27FC236}">
                <a16:creationId xmlns:a16="http://schemas.microsoft.com/office/drawing/2014/main" id="{AC702403-939C-CBDF-CDC5-21C9212C8DC9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5">
            <a:alphaModFix/>
          </a:blip>
          <a:srcRect/>
          <a:stretch/>
        </p:blipFill>
        <p:spPr>
          <a:xfrm>
            <a:off x="11009539" y="220393"/>
            <a:ext cx="736600" cy="88747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A9131FE-AD76-6517-FB2C-8BC0D1F3166E}"/>
              </a:ext>
            </a:extLst>
          </p:cNvPr>
          <p:cNvSpPr txBox="1"/>
          <p:nvPr/>
        </p:nvSpPr>
        <p:spPr>
          <a:xfrm>
            <a:off x="780288" y="1521680"/>
            <a:ext cx="1081089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What is the main aim of an Activator? </a:t>
            </a:r>
          </a:p>
          <a:p>
            <a:endParaRPr lang="en-GB" sz="2800" b="1" dirty="0"/>
          </a:p>
          <a:p>
            <a:r>
              <a:rPr lang="en-GB" sz="2800" b="1" dirty="0">
                <a:solidFill>
                  <a:schemeClr val="accent6">
                    <a:lumMod val="75000"/>
                  </a:schemeClr>
                </a:solidFill>
              </a:rPr>
              <a:t>Main aim is to bring social, ecological, economic and cultural </a:t>
            </a:r>
            <a:r>
              <a:rPr lang="en-GB" sz="3200" b="1" dirty="0"/>
              <a:t>change</a:t>
            </a:r>
            <a:r>
              <a:rPr lang="en-GB" sz="2800" b="1" dirty="0"/>
              <a:t> </a:t>
            </a:r>
          </a:p>
          <a:p>
            <a:endParaRPr lang="en-GB" sz="28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sz="2800" b="1" dirty="0"/>
              <a:t>How?</a:t>
            </a:r>
          </a:p>
          <a:p>
            <a:endParaRPr lang="en-GB" sz="2800" b="1" dirty="0"/>
          </a:p>
          <a:p>
            <a:r>
              <a:rPr lang="en-GB" sz="2800" b="1" dirty="0">
                <a:solidFill>
                  <a:schemeClr val="accent6">
                    <a:lumMod val="75000"/>
                  </a:schemeClr>
                </a:solidFill>
              </a:rPr>
              <a:t>By initiating, stimulating and sustaining community activities leading to sustainable development</a:t>
            </a:r>
          </a:p>
          <a:p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107963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1889B-92FE-834F-60D7-DD9A5F9FC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5490" y="365126"/>
            <a:ext cx="6501009" cy="887477"/>
          </a:xfrm>
        </p:spPr>
        <p:txBody>
          <a:bodyPr>
            <a:normAutofit/>
          </a:bodyPr>
          <a:lstStyle/>
          <a:p>
            <a:r>
              <a:rPr lang="en-GB" sz="3200" b="1" dirty="0"/>
              <a:t>THE GREEN </a:t>
            </a:r>
            <a:r>
              <a:rPr lang="x-none" sz="3200" b="1"/>
              <a:t>ACTIVATOR</a:t>
            </a:r>
            <a:endParaRPr lang="x-none" sz="3200" dirty="0"/>
          </a:p>
        </p:txBody>
      </p:sp>
      <p:pic>
        <p:nvPicPr>
          <p:cNvPr id="5" name="Google Shape;100;p14">
            <a:extLst>
              <a:ext uri="{FF2B5EF4-FFF2-40B4-BE49-F238E27FC236}">
                <a16:creationId xmlns:a16="http://schemas.microsoft.com/office/drawing/2014/main" id="{BE90E56D-F0D9-B944-374E-5858A1FCD08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1613" y="261607"/>
            <a:ext cx="1435509" cy="42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2;p14">
            <a:extLst>
              <a:ext uri="{FF2B5EF4-FFF2-40B4-BE49-F238E27FC236}">
                <a16:creationId xmlns:a16="http://schemas.microsoft.com/office/drawing/2014/main" id="{24A3337F-56C0-A23D-7237-DC67BB629A4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25454" y="6003744"/>
            <a:ext cx="731462" cy="67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01;p14">
            <a:extLst>
              <a:ext uri="{FF2B5EF4-FFF2-40B4-BE49-F238E27FC236}">
                <a16:creationId xmlns:a16="http://schemas.microsoft.com/office/drawing/2014/main" id="{AC702403-939C-CBDF-CDC5-21C9212C8DC9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5">
            <a:alphaModFix/>
          </a:blip>
          <a:srcRect/>
          <a:stretch/>
        </p:blipFill>
        <p:spPr>
          <a:xfrm>
            <a:off x="11009539" y="220393"/>
            <a:ext cx="736600" cy="88747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A9131FE-AD76-6517-FB2C-8BC0D1F3166E}"/>
              </a:ext>
            </a:extLst>
          </p:cNvPr>
          <p:cNvSpPr txBox="1"/>
          <p:nvPr/>
        </p:nvSpPr>
        <p:spPr>
          <a:xfrm>
            <a:off x="814161" y="1509488"/>
            <a:ext cx="1053963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What is the main aim of the Green Activator? </a:t>
            </a:r>
          </a:p>
          <a:p>
            <a:endParaRPr lang="en-GB" sz="2800" b="1" dirty="0"/>
          </a:p>
          <a:p>
            <a:r>
              <a:rPr lang="en-GB" sz="2800" b="1" dirty="0">
                <a:solidFill>
                  <a:schemeClr val="accent6">
                    <a:lumMod val="75000"/>
                  </a:schemeClr>
                </a:solidFill>
              </a:rPr>
              <a:t>Main aim is to bring social, ecological, economic and cultural </a:t>
            </a:r>
            <a:r>
              <a:rPr lang="en-GB" sz="3200" b="1" dirty="0"/>
              <a:t>change</a:t>
            </a:r>
            <a:r>
              <a:rPr lang="en-GB" sz="2800" b="1" dirty="0"/>
              <a:t> </a:t>
            </a:r>
          </a:p>
          <a:p>
            <a:r>
              <a:rPr lang="en-GB" sz="3200" b="1" dirty="0"/>
              <a:t>leading to the green transition of the community</a:t>
            </a:r>
          </a:p>
          <a:p>
            <a:endParaRPr lang="en-GB" sz="3200" b="1" dirty="0"/>
          </a:p>
          <a:p>
            <a:r>
              <a:rPr lang="en-GB" sz="3200" b="1" dirty="0"/>
              <a:t>How?</a:t>
            </a:r>
          </a:p>
          <a:p>
            <a:endParaRPr lang="en-GB" sz="28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sz="2800" b="1" dirty="0">
                <a:solidFill>
                  <a:schemeClr val="accent6">
                    <a:lumMod val="75000"/>
                  </a:schemeClr>
                </a:solidFill>
              </a:rPr>
              <a:t>By initiating and stimulating local action to resolve important green issues, reinforcing sustainable development</a:t>
            </a:r>
          </a:p>
          <a:p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449589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1889B-92FE-834F-60D7-DD9A5F9FC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5490" y="365126"/>
            <a:ext cx="6501009" cy="647597"/>
          </a:xfrm>
        </p:spPr>
        <p:txBody>
          <a:bodyPr>
            <a:normAutofit/>
          </a:bodyPr>
          <a:lstStyle/>
          <a:p>
            <a:r>
              <a:rPr lang="en-GB" sz="3200" b="1" dirty="0"/>
              <a:t>THE </a:t>
            </a:r>
            <a:r>
              <a:rPr lang="x-none" sz="3200" b="1" dirty="0"/>
              <a:t>GREEN ACTIVATOR</a:t>
            </a:r>
            <a:endParaRPr lang="x-none" sz="3200" dirty="0"/>
          </a:p>
        </p:txBody>
      </p:sp>
      <p:pic>
        <p:nvPicPr>
          <p:cNvPr id="5" name="Google Shape;100;p14">
            <a:extLst>
              <a:ext uri="{FF2B5EF4-FFF2-40B4-BE49-F238E27FC236}">
                <a16:creationId xmlns:a16="http://schemas.microsoft.com/office/drawing/2014/main" id="{BE90E56D-F0D9-B944-374E-5858A1FCD08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1613" y="261607"/>
            <a:ext cx="1435509" cy="42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2;p14">
            <a:extLst>
              <a:ext uri="{FF2B5EF4-FFF2-40B4-BE49-F238E27FC236}">
                <a16:creationId xmlns:a16="http://schemas.microsoft.com/office/drawing/2014/main" id="{24A3337F-56C0-A23D-7237-DC67BB629A4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25454" y="6003744"/>
            <a:ext cx="731462" cy="67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01;p14">
            <a:extLst>
              <a:ext uri="{FF2B5EF4-FFF2-40B4-BE49-F238E27FC236}">
                <a16:creationId xmlns:a16="http://schemas.microsoft.com/office/drawing/2014/main" id="{AC702403-939C-CBDF-CDC5-21C9212C8DC9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5">
            <a:alphaModFix/>
          </a:blip>
          <a:srcRect/>
          <a:stretch/>
        </p:blipFill>
        <p:spPr>
          <a:xfrm>
            <a:off x="11009539" y="220393"/>
            <a:ext cx="736600" cy="88747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A9131FE-AD76-6517-FB2C-8BC0D1F3166E}"/>
              </a:ext>
            </a:extLst>
          </p:cNvPr>
          <p:cNvSpPr txBox="1"/>
          <p:nvPr/>
        </p:nvSpPr>
        <p:spPr>
          <a:xfrm>
            <a:off x="814160" y="1314416"/>
            <a:ext cx="10846897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What do we expect from a </a:t>
            </a:r>
            <a:r>
              <a:rPr lang="en-GB" sz="3200" b="1" dirty="0">
                <a:solidFill>
                  <a:schemeClr val="accent6">
                    <a:lumMod val="75000"/>
                  </a:schemeClr>
                </a:solidFill>
              </a:rPr>
              <a:t>Green</a:t>
            </a:r>
            <a:r>
              <a:rPr lang="en-GB" sz="2400" b="1" dirty="0"/>
              <a:t> Activator?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To have a basic understanding of green issues and the European Green Deal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To be able to explain to the community the benefits that are expected from the green transition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To seek the help  of appropriate experts, who can guide the community on the important green issues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To make an inventory of pertinent green issues at local level, probably with expert help 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To collect the views and experiences of the community in relation to the local green issues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To discuss and prioritise the identified needs for green transition with the community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To place the needs for green transition within the “vision for the future” of the community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To suggest the necessary actions to put in place measures that  promote green issues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To recruit “allies” in this effort: local government, NGOs active in the area, local development agencies </a:t>
            </a:r>
            <a:r>
              <a:rPr lang="en-GB" sz="2000" b="1" dirty="0" err="1">
                <a:solidFill>
                  <a:schemeClr val="accent6">
                    <a:lumMod val="75000"/>
                  </a:schemeClr>
                </a:solidFill>
              </a:rPr>
              <a:t>etc</a:t>
            </a:r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To cooperate with these “allies” and bring about the expected results. </a:t>
            </a:r>
          </a:p>
        </p:txBody>
      </p:sp>
    </p:spTree>
    <p:extLst>
      <p:ext uri="{BB962C8B-B14F-4D97-AF65-F5344CB8AC3E}">
        <p14:creationId xmlns:p14="http://schemas.microsoft.com/office/powerpoint/2010/main" val="3800467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1889B-92FE-834F-60D7-DD9A5F9FC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6161" y="75662"/>
            <a:ext cx="6501009" cy="887900"/>
          </a:xfrm>
        </p:spPr>
        <p:txBody>
          <a:bodyPr>
            <a:normAutofit/>
          </a:bodyPr>
          <a:lstStyle/>
          <a:p>
            <a:r>
              <a:rPr lang="x-none" sz="3200" b="1" dirty="0"/>
              <a:t>THE GREEN ACTIVATOR</a:t>
            </a:r>
            <a:endParaRPr lang="x-none" sz="3200" dirty="0"/>
          </a:p>
        </p:txBody>
      </p:sp>
      <p:pic>
        <p:nvPicPr>
          <p:cNvPr id="5" name="Google Shape;100;p14">
            <a:extLst>
              <a:ext uri="{FF2B5EF4-FFF2-40B4-BE49-F238E27FC236}">
                <a16:creationId xmlns:a16="http://schemas.microsoft.com/office/drawing/2014/main" id="{BE90E56D-F0D9-B944-374E-5858A1FCD08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20509" y="406340"/>
            <a:ext cx="1372347" cy="402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2;p14">
            <a:extLst>
              <a:ext uri="{FF2B5EF4-FFF2-40B4-BE49-F238E27FC236}">
                <a16:creationId xmlns:a16="http://schemas.microsoft.com/office/drawing/2014/main" id="{24A3337F-56C0-A23D-7237-DC67BB629A4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25454" y="6003744"/>
            <a:ext cx="731462" cy="67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01;p14">
            <a:extLst>
              <a:ext uri="{FF2B5EF4-FFF2-40B4-BE49-F238E27FC236}">
                <a16:creationId xmlns:a16="http://schemas.microsoft.com/office/drawing/2014/main" id="{AC702403-939C-CBDF-CDC5-21C9212C8DC9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11009539" y="220393"/>
            <a:ext cx="736600" cy="88747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A9131FE-AD76-6517-FB2C-8BC0D1F3166E}"/>
              </a:ext>
            </a:extLst>
          </p:cNvPr>
          <p:cNvSpPr txBox="1"/>
          <p:nvPr/>
        </p:nvSpPr>
        <p:spPr>
          <a:xfrm>
            <a:off x="814161" y="1185032"/>
            <a:ext cx="10539638" cy="5347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2400" b="1" dirty="0"/>
              <a:t>The background of the Green Activator </a:t>
            </a:r>
          </a:p>
          <a:p>
            <a:pPr marL="342900" lvl="0" indent="-342900">
              <a:spcBef>
                <a:spcPts val="300"/>
              </a:spcBef>
              <a:buFont typeface="Wingdings" pitchFamily="2" charset="2"/>
              <a:buChar char="§"/>
            </a:pPr>
            <a:r>
              <a:rPr lang="x-none" sz="2000" b="1" dirty="0"/>
              <a:t>Volunteers:</a:t>
            </a:r>
          </a:p>
          <a:p>
            <a:pPr lvl="0">
              <a:spcBef>
                <a:spcPts val="300"/>
              </a:spcBef>
              <a:buFont typeface="Wingdings" pitchFamily="2" charset="2"/>
            </a:pPr>
            <a:r>
              <a:rPr lang="x-none" sz="2000" b="1" dirty="0"/>
              <a:t>	</a:t>
            </a:r>
            <a:r>
              <a:rPr lang="x-none" sz="1600" b="1" dirty="0">
                <a:solidFill>
                  <a:schemeClr val="accent6">
                    <a:lumMod val="75000"/>
                  </a:schemeClr>
                </a:solidFill>
              </a:rPr>
              <a:t>offering 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their </a:t>
            </a:r>
            <a:r>
              <a:rPr lang="x-none" sz="1600" b="1" dirty="0">
                <a:solidFill>
                  <a:schemeClr val="accent6">
                    <a:lumMod val="75000"/>
                  </a:schemeClr>
                </a:solidFill>
              </a:rPr>
              <a:t>services as individuals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 or </a:t>
            </a:r>
            <a:r>
              <a:rPr lang="x-none" sz="1600" b="1" dirty="0">
                <a:solidFill>
                  <a:schemeClr val="accent6">
                    <a:lumMod val="75000"/>
                  </a:schemeClr>
                </a:solidFill>
              </a:rPr>
              <a:t>member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x-none" sz="1600" b="1" dirty="0">
                <a:solidFill>
                  <a:schemeClr val="accent6">
                    <a:lumMod val="75000"/>
                  </a:schemeClr>
                </a:solidFill>
              </a:rPr>
              <a:t> of an NGO</a:t>
            </a:r>
          </a:p>
          <a:p>
            <a:pPr marL="342900" lvl="0" indent="-342900">
              <a:spcBef>
                <a:spcPts val="300"/>
              </a:spcBef>
              <a:buFont typeface="Wingdings" pitchFamily="2" charset="2"/>
              <a:buChar char="§"/>
            </a:pPr>
            <a:r>
              <a:rPr lang="x-none" sz="2000" b="1" dirty="0"/>
              <a:t>Staff member of a public or private organisation. </a:t>
            </a:r>
          </a:p>
          <a:p>
            <a:pPr lvl="0">
              <a:spcBef>
                <a:spcPts val="300"/>
              </a:spcBef>
            </a:pPr>
            <a:r>
              <a:rPr lang="x-none" sz="2000" b="1" dirty="0"/>
              <a:t>	</a:t>
            </a:r>
            <a:r>
              <a:rPr lang="x-none" sz="2000" b="1" dirty="0">
                <a:solidFill>
                  <a:schemeClr val="accent6">
                    <a:lumMod val="75000"/>
                  </a:schemeClr>
                </a:solidFill>
              </a:rPr>
              <a:t>Which organization would be likely to undertake such a cost?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0">
              <a:spcBef>
                <a:spcPts val="300"/>
              </a:spcBef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A municipality</a:t>
            </a:r>
          </a:p>
          <a:p>
            <a:pPr lvl="0">
              <a:spcBef>
                <a:spcPts val="300"/>
              </a:spcBef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	A local development agency</a:t>
            </a:r>
          </a:p>
          <a:p>
            <a:pPr lvl="0">
              <a:spcBef>
                <a:spcPts val="300"/>
              </a:spcBef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	A NGO or private </a:t>
            </a:r>
            <a:r>
              <a:rPr lang="en-US" sz="1600" b="1" dirty="0" err="1">
                <a:solidFill>
                  <a:schemeClr val="accent6">
                    <a:lumMod val="75000"/>
                  </a:schemeClr>
                </a:solidFill>
              </a:rPr>
              <a:t>organisation</a:t>
            </a:r>
            <a:endParaRPr lang="x-none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lvl="0" indent="-342900">
              <a:spcBef>
                <a:spcPts val="300"/>
              </a:spcBef>
              <a:buFont typeface="Wingdings" pitchFamily="2" charset="2"/>
              <a:buChar char="§"/>
            </a:pPr>
            <a:r>
              <a:rPr lang="x-none" sz="2000" b="1" dirty="0"/>
              <a:t>Experience</a:t>
            </a:r>
          </a:p>
          <a:p>
            <a:pPr lvl="0">
              <a:spcBef>
                <a:spcPts val="300"/>
              </a:spcBef>
            </a:pPr>
            <a:r>
              <a:rPr lang="x-none" sz="2000" b="1" dirty="0"/>
              <a:t>	</a:t>
            </a:r>
            <a:r>
              <a:rPr lang="x-none" sz="2000" b="1" dirty="0">
                <a:solidFill>
                  <a:schemeClr val="accent6">
                    <a:lumMod val="75000"/>
                  </a:schemeClr>
                </a:solidFill>
              </a:rPr>
              <a:t>What kind of experience are we looking for</a:t>
            </a:r>
            <a:r>
              <a:rPr lang="x-none" sz="2000" b="1">
                <a:solidFill>
                  <a:schemeClr val="accent6">
                    <a:lumMod val="75000"/>
                  </a:schemeClr>
                </a:solidFill>
              </a:rPr>
              <a:t>?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marL="914400" lvl="0">
              <a:spcBef>
                <a:spcPts val="300"/>
              </a:spcBef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Environmental activism</a:t>
            </a:r>
          </a:p>
          <a:p>
            <a:pPr marL="914400" lvl="0">
              <a:spcBef>
                <a:spcPts val="300"/>
              </a:spcBef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Local development </a:t>
            </a:r>
          </a:p>
          <a:p>
            <a:pPr marL="914400" lvl="0">
              <a:spcBef>
                <a:spcPts val="300"/>
              </a:spcBef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Education</a:t>
            </a:r>
            <a:endParaRPr lang="x-none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lvl="0" indent="-342900">
              <a:spcBef>
                <a:spcPts val="300"/>
              </a:spcBef>
              <a:buFont typeface="Wingdings" pitchFamily="2" charset="2"/>
              <a:buChar char="§"/>
            </a:pPr>
            <a:r>
              <a:rPr lang="x-none" sz="2000" b="1" dirty="0"/>
              <a:t>Qualifications</a:t>
            </a:r>
          </a:p>
          <a:p>
            <a:pPr lvl="0">
              <a:spcBef>
                <a:spcPts val="300"/>
              </a:spcBef>
            </a:pPr>
            <a:r>
              <a:rPr lang="x-none" sz="2000" b="1" dirty="0">
                <a:solidFill>
                  <a:schemeClr val="accent6">
                    <a:lumMod val="75000"/>
                  </a:schemeClr>
                </a:solidFill>
              </a:rPr>
              <a:t>	Do we consider certain qualifications 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necessary</a:t>
            </a:r>
            <a:r>
              <a:rPr lang="x-none" sz="2000" b="1" dirty="0">
                <a:solidFill>
                  <a:schemeClr val="accent6">
                    <a:lumMod val="75000"/>
                  </a:schemeClr>
                </a:solidFill>
              </a:rPr>
              <a:t>?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x-none" sz="2000" b="1" dirty="0">
                <a:solidFill>
                  <a:schemeClr val="accent6">
                    <a:lumMod val="75000"/>
                  </a:schemeClr>
                </a:solidFill>
              </a:rPr>
              <a:t>(e.g. education) 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0">
              <a:spcBef>
                <a:spcPts val="300"/>
              </a:spcBef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A higher education degree would  be welcome, although not necessary</a:t>
            </a:r>
            <a:endParaRPr lang="x-none" sz="1600" b="1" dirty="0"/>
          </a:p>
        </p:txBody>
      </p:sp>
    </p:spTree>
    <p:extLst>
      <p:ext uri="{BB962C8B-B14F-4D97-AF65-F5344CB8AC3E}">
        <p14:creationId xmlns:p14="http://schemas.microsoft.com/office/powerpoint/2010/main" val="788524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1889B-92FE-834F-60D7-DD9A5F9FC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6767" y="42476"/>
            <a:ext cx="7752771" cy="1065395"/>
          </a:xfrm>
        </p:spPr>
        <p:txBody>
          <a:bodyPr>
            <a:normAutofit/>
          </a:bodyPr>
          <a:lstStyle/>
          <a:p>
            <a:r>
              <a:rPr lang="x-none" sz="2800" b="1"/>
              <a:t>THE </a:t>
            </a:r>
            <a:r>
              <a:rPr lang="en-US" sz="2800" b="1" dirty="0"/>
              <a:t>ROLE OF THE </a:t>
            </a:r>
            <a:r>
              <a:rPr lang="x-none" sz="2800" b="1"/>
              <a:t>GREEN </a:t>
            </a:r>
            <a:r>
              <a:rPr lang="x-none" sz="2800" b="1" dirty="0"/>
              <a:t>ACTIVATOR</a:t>
            </a:r>
            <a:endParaRPr lang="x-none" sz="2600" dirty="0"/>
          </a:p>
        </p:txBody>
      </p:sp>
      <p:pic>
        <p:nvPicPr>
          <p:cNvPr id="5" name="Google Shape;100;p14">
            <a:extLst>
              <a:ext uri="{FF2B5EF4-FFF2-40B4-BE49-F238E27FC236}">
                <a16:creationId xmlns:a16="http://schemas.microsoft.com/office/drawing/2014/main" id="{BE90E56D-F0D9-B944-374E-5858A1FCD08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12956" y="220393"/>
            <a:ext cx="1372347" cy="402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2;p14">
            <a:extLst>
              <a:ext uri="{FF2B5EF4-FFF2-40B4-BE49-F238E27FC236}">
                <a16:creationId xmlns:a16="http://schemas.microsoft.com/office/drawing/2014/main" id="{24A3337F-56C0-A23D-7237-DC67BB629A4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25454" y="6003744"/>
            <a:ext cx="731462" cy="67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01;p14">
            <a:extLst>
              <a:ext uri="{FF2B5EF4-FFF2-40B4-BE49-F238E27FC236}">
                <a16:creationId xmlns:a16="http://schemas.microsoft.com/office/drawing/2014/main" id="{AC702403-939C-CBDF-CDC5-21C9212C8DC9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11009539" y="220393"/>
            <a:ext cx="736600" cy="88747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A9131FE-AD76-6517-FB2C-8BC0D1F3166E}"/>
              </a:ext>
            </a:extLst>
          </p:cNvPr>
          <p:cNvSpPr txBox="1"/>
          <p:nvPr/>
        </p:nvSpPr>
        <p:spPr>
          <a:xfrm>
            <a:off x="899129" y="1255595"/>
            <a:ext cx="10539638" cy="5083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spcBef>
                <a:spcPts val="600"/>
              </a:spcBef>
            </a:pPr>
            <a:r>
              <a:rPr lang="en-GB" sz="2400" b="1" dirty="0"/>
              <a:t>Tasks the Green Activator is likely to perform</a:t>
            </a:r>
          </a:p>
          <a:p>
            <a:pPr marL="342900" lvl="0" indent="-342900">
              <a:lnSpc>
                <a:spcPct val="115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GB" sz="2400" b="1" dirty="0"/>
              <a:t>Act proactively</a:t>
            </a:r>
            <a:endParaRPr lang="en-GB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0">
              <a:lnSpc>
                <a:spcPct val="115000"/>
              </a:lnSpc>
              <a:spcBef>
                <a:spcPts val="200"/>
              </a:spcBef>
              <a:buFont typeface="Wingdings" pitchFamily="2" charset="2"/>
            </a:pP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by identifying the local needs for a green transition and proposing solutions</a:t>
            </a:r>
          </a:p>
          <a:p>
            <a:pPr marL="342900" indent="-342900">
              <a:lnSpc>
                <a:spcPct val="115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GB" sz="2400" b="1" dirty="0"/>
              <a:t>Inspire the local community to develop a vision for a “green future”</a:t>
            </a:r>
          </a:p>
          <a:p>
            <a:pPr>
              <a:lnSpc>
                <a:spcPct val="115000"/>
              </a:lnSpc>
              <a:spcBef>
                <a:spcPts val="200"/>
              </a:spcBef>
            </a:pPr>
            <a:r>
              <a:rPr lang="en-GB" sz="2400" b="1" dirty="0"/>
              <a:t>	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by boosting the self confidence of people and a belief in sustainability</a:t>
            </a:r>
          </a:p>
          <a:p>
            <a:pPr marL="342900" lvl="0" indent="-342900">
              <a:lnSpc>
                <a:spcPct val="115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GB" sz="2400" b="1" dirty="0"/>
              <a:t>Develop a sense of community and build trust</a:t>
            </a:r>
          </a:p>
          <a:p>
            <a:pPr lvl="0">
              <a:lnSpc>
                <a:spcPct val="115000"/>
              </a:lnSpc>
              <a:spcBef>
                <a:spcPts val="200"/>
              </a:spcBef>
            </a:pPr>
            <a:r>
              <a:rPr lang="en-GB" sz="2400" b="1" dirty="0"/>
              <a:t>	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by using community development techniques to engage community members</a:t>
            </a:r>
            <a:endParaRPr lang="en-GB" sz="2000" b="1" dirty="0"/>
          </a:p>
          <a:p>
            <a:pPr marL="342900" lvl="0" indent="-342900">
              <a:lnSpc>
                <a:spcPct val="115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GB" sz="2400" b="1" dirty="0"/>
              <a:t>Encourage the local community to take part in decisions that concern the green transition</a:t>
            </a:r>
          </a:p>
          <a:p>
            <a:pPr lvl="0">
              <a:lnSpc>
                <a:spcPct val="115000"/>
              </a:lnSpc>
              <a:spcBef>
                <a:spcPts val="200"/>
              </a:spcBef>
            </a:pPr>
            <a:r>
              <a:rPr lang="en-GB" sz="2400" b="1" dirty="0"/>
              <a:t>	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by conducting meetings to explain what the green transition is and what actions would 	specifically benefit the local community; examples from different locations would help</a:t>
            </a:r>
          </a:p>
        </p:txBody>
      </p:sp>
    </p:spTree>
    <p:extLst>
      <p:ext uri="{BB962C8B-B14F-4D97-AF65-F5344CB8AC3E}">
        <p14:creationId xmlns:p14="http://schemas.microsoft.com/office/powerpoint/2010/main" val="2481375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1354</TotalTime>
  <Words>1141</Words>
  <Application>Microsoft Macintosh PowerPoint</Application>
  <PresentationFormat>Widescreen</PresentationFormat>
  <Paragraphs>161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Verdana</vt:lpstr>
      <vt:lpstr>Wingdings</vt:lpstr>
      <vt:lpstr>Office Theme</vt:lpstr>
      <vt:lpstr>PowerPoint Presentation</vt:lpstr>
      <vt:lpstr>THE ROLE OF THE GREEN ACTIVATOR   Fouli Papageorgiou Euracademy Association   Monday 27 November 2023 Winter Academy, Karditsa</vt:lpstr>
      <vt:lpstr>THE ACTIVATOR’S PROFILE</vt:lpstr>
      <vt:lpstr>THE ACTIVATOR’S PROFILE </vt:lpstr>
      <vt:lpstr>THE ACTIVATOR’S AIM</vt:lpstr>
      <vt:lpstr>THE GREEN ACTIVATOR</vt:lpstr>
      <vt:lpstr>THE GREEN ACTIVATOR</vt:lpstr>
      <vt:lpstr>THE GREEN ACTIVATOR</vt:lpstr>
      <vt:lpstr>THE ROLE OF THE GREEN ACTIVATOR</vt:lpstr>
      <vt:lpstr>THE ROLE OF THE GREEN ACTIVATOR</vt:lpstr>
      <vt:lpstr>THE GREEN ACTIVATOR</vt:lpstr>
      <vt:lpstr>THE GREEN ACTIVATOR</vt:lpstr>
      <vt:lpstr>THE GREEN ACTIVATOR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Nikos Varelidis</dc:creator>
  <cp:lastModifiedBy>Nikos Varelidis</cp:lastModifiedBy>
  <cp:revision>54</cp:revision>
  <dcterms:created xsi:type="dcterms:W3CDTF">2023-10-07T17:09:41Z</dcterms:created>
  <dcterms:modified xsi:type="dcterms:W3CDTF">2023-11-27T10:18:51Z</dcterms:modified>
</cp:coreProperties>
</file>