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6053"/>
  </p:normalViewPr>
  <p:slideViewPr>
    <p:cSldViewPr snapToGrid="0">
      <p:cViewPr varScale="1">
        <p:scale>
          <a:sx n="114" d="100"/>
          <a:sy n="114" d="100"/>
        </p:scale>
        <p:origin x="37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/>
              <a:t>11/29/23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/>
              <a:t>11/29/23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/>
              <a:t>‹#›</a:t>
            </a:fld>
            <a:endParaRPr lang="en-US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/>
              <a:t>11/29/23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/>
              <a:t>11/29/23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/>
              <a:t>‹#›</a:t>
            </a:fld>
            <a:endParaRPr 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/>
              <a:t>11/29/23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/>
              <a:t>11/29/23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/>
              <a:t>‹#›</a:t>
            </a:fld>
            <a:endParaRPr 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/>
              <a:t>11/29/23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/>
              <a:t>‹#›</a:t>
            </a:fld>
            <a:endParaRPr 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/>
              <a:t>11/29/23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/>
              <a:t>‹#›</a:t>
            </a:fld>
            <a:endParaRPr lang="en-US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/>
              <a:t>11/29/23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/>
              <a:t>11/29/23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/>
              <a:t>‹#›</a:t>
            </a:fld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/>
              <a:pPr/>
              <a:t>11/29/23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/>
              <a:t>‹#›</a:t>
            </a:fld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/>
              <a:pPr/>
              <a:t>11/29/23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15E9FA-E54A-D0CA-9CE4-56FD0635C4C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R"/>
              <a:t>LEARNING METHODS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78CB813-C2AA-BA7A-9F81-A7620D22DC5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R" dirty="0"/>
              <a:t>Fouli papageorgiou, euracademy</a:t>
            </a:r>
          </a:p>
        </p:txBody>
      </p:sp>
    </p:spTree>
    <p:extLst>
      <p:ext uri="{BB962C8B-B14F-4D97-AF65-F5344CB8AC3E}">
        <p14:creationId xmlns:p14="http://schemas.microsoft.com/office/powerpoint/2010/main" val="34687971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EFBAF6-D25A-C55F-A709-2DE5FB572A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K</a:t>
            </a:r>
            <a:r>
              <a:rPr lang="en-GR"/>
              <a:t>ey words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8A831B-4D68-C8AB-399E-16748FCED7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4362" y="1957117"/>
            <a:ext cx="9603275" cy="4096364"/>
          </a:xfrm>
        </p:spPr>
        <p:txBody>
          <a:bodyPr>
            <a:noAutofit/>
          </a:bodyPr>
          <a:lstStyle/>
          <a:p>
            <a:r>
              <a:rPr lang="en-US" sz="24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adult learning </a:t>
            </a:r>
          </a:p>
          <a:p>
            <a:r>
              <a:rPr lang="en-US" sz="24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self-directed learning </a:t>
            </a:r>
          </a:p>
          <a:p>
            <a:r>
              <a:rPr lang="en-US" sz="24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learning as a process </a:t>
            </a:r>
          </a:p>
          <a:p>
            <a:r>
              <a:rPr lang="en-US" sz="24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learning by doing</a:t>
            </a:r>
          </a:p>
          <a:p>
            <a:r>
              <a:rPr lang="en-US" sz="24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group dynamics 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We have chosen learning methods that best serve adult learners and involve joint reflection and discussion, based on sharing experiences.</a:t>
            </a:r>
            <a:r>
              <a:rPr lang="en-GR" sz="2400" dirty="0">
                <a:effectLst/>
              </a:rPr>
              <a:t> </a:t>
            </a:r>
            <a:endParaRPr lang="en-GR" sz="2400" dirty="0"/>
          </a:p>
        </p:txBody>
      </p:sp>
      <p:pic>
        <p:nvPicPr>
          <p:cNvPr id="4" name="Google Shape;100;p14">
            <a:extLst>
              <a:ext uri="{FF2B5EF4-FFF2-40B4-BE49-F238E27FC236}">
                <a16:creationId xmlns:a16="http://schemas.microsoft.com/office/drawing/2014/main" id="{1C31B27F-4FE0-7F1A-06EC-EC04C5DBE61B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992049" y="284759"/>
            <a:ext cx="1894651" cy="6099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100212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EFBAF6-D25A-C55F-A709-2DE5FB572A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Adult learning</a:t>
            </a:r>
            <a:endParaRPr lang="en-G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8A831B-4D68-C8AB-399E-16748FCED7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4362" y="1957117"/>
            <a:ext cx="9603275" cy="409636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A</a:t>
            </a:r>
            <a:r>
              <a:rPr lang="en-US" sz="2400" dirty="0">
                <a:solidFill>
                  <a:srgbClr val="C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dult learning</a:t>
            </a:r>
            <a:r>
              <a:rPr lang="en-US" sz="24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: adults approach learning as problem solving and learn best when the topic is of immediate value</a:t>
            </a:r>
            <a:r>
              <a:rPr lang="en-GR" sz="2400">
                <a:effectLst/>
              </a:rPr>
              <a:t> </a:t>
            </a:r>
            <a:r>
              <a:rPr lang="en-US" sz="24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C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They benefit mostly  from </a:t>
            </a:r>
          </a:p>
          <a:p>
            <a:r>
              <a:rPr lang="en-US" sz="24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active participation in the learning process </a:t>
            </a:r>
          </a:p>
          <a:p>
            <a:r>
              <a:rPr lang="en-US" sz="2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being given</a:t>
            </a:r>
            <a:r>
              <a:rPr lang="en-US" sz="24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chances to process their own experience </a:t>
            </a:r>
            <a:r>
              <a:rPr lang="en-US" sz="2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through</a:t>
            </a:r>
            <a:r>
              <a:rPr lang="en-US" sz="24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reflection, analysis and critical examination.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Trainers</a:t>
            </a:r>
            <a:r>
              <a:rPr lang="en-US" sz="2400" dirty="0">
                <a:solidFill>
                  <a:srgbClr val="C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en-US" sz="24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are therefore seen more as </a:t>
            </a:r>
            <a:r>
              <a:rPr lang="en-US" sz="2400" dirty="0">
                <a:solidFill>
                  <a:srgbClr val="C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resources and facilitators </a:t>
            </a:r>
            <a:r>
              <a:rPr lang="en-US" sz="24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than as lecturers</a:t>
            </a:r>
          </a:p>
        </p:txBody>
      </p:sp>
      <p:pic>
        <p:nvPicPr>
          <p:cNvPr id="4" name="Google Shape;100;p14">
            <a:extLst>
              <a:ext uri="{FF2B5EF4-FFF2-40B4-BE49-F238E27FC236}">
                <a16:creationId xmlns:a16="http://schemas.microsoft.com/office/drawing/2014/main" id="{1C31B27F-4FE0-7F1A-06EC-EC04C5DBE61B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992049" y="284759"/>
            <a:ext cx="1894651" cy="6099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324505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EFBAF6-D25A-C55F-A709-2DE5FB572A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05369" y="996462"/>
            <a:ext cx="9549485" cy="857292"/>
          </a:xfrm>
        </p:spPr>
        <p:txBody>
          <a:bodyPr>
            <a:normAutofit fontScale="90000"/>
          </a:bodyPr>
          <a:lstStyle/>
          <a:p>
            <a:r>
              <a:rPr lang="en-US" dirty="0"/>
              <a:t>SELF-DIRECTED LEARNING </a:t>
            </a:r>
            <a:br>
              <a:rPr lang="en-US" dirty="0"/>
            </a:br>
            <a:endParaRPr lang="en-G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8A831B-4D68-C8AB-399E-16748FCED7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48154" y="1957117"/>
            <a:ext cx="9549484" cy="409636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400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Adult learners </a:t>
            </a:r>
            <a:r>
              <a:rPr lang="en-GB" sz="2400" dirty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use their skills in every situation, including learning-e.g.</a:t>
            </a:r>
          </a:p>
          <a:p>
            <a:r>
              <a:rPr lang="en-GB" sz="2400" dirty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t</a:t>
            </a:r>
            <a:r>
              <a:rPr lang="en-GB" sz="24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hey </a:t>
            </a:r>
            <a:r>
              <a:rPr lang="en-GB" sz="2400" dirty="0">
                <a:solidFill>
                  <a:srgbClr val="C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seek solutions </a:t>
            </a:r>
            <a:r>
              <a:rPr lang="en-GB" sz="24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to their problems </a:t>
            </a:r>
          </a:p>
          <a:p>
            <a:r>
              <a:rPr lang="en-GB" sz="2400" dirty="0">
                <a:solidFill>
                  <a:srgbClr val="C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use previous experience </a:t>
            </a:r>
            <a:r>
              <a:rPr lang="en-GB" sz="24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and knowledge to perform their tasks</a:t>
            </a:r>
          </a:p>
          <a:p>
            <a:r>
              <a:rPr lang="en-GB" sz="24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see things in </a:t>
            </a:r>
            <a:r>
              <a:rPr lang="en-GB" sz="2400" dirty="0">
                <a:solidFill>
                  <a:srgbClr val="C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broader perspectives</a:t>
            </a:r>
            <a:r>
              <a:rPr lang="en-GB" sz="2400" dirty="0">
                <a:solidFill>
                  <a:srgbClr val="C00000"/>
                </a:solidFill>
                <a:effectLst/>
              </a:rPr>
              <a:t> </a:t>
            </a:r>
          </a:p>
          <a:p>
            <a:pPr marL="0" indent="0">
              <a:buNone/>
            </a:pPr>
            <a:r>
              <a:rPr lang="en-GB" sz="2400" dirty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This implies that learning is </a:t>
            </a:r>
            <a:r>
              <a:rPr lang="en-GB" sz="2400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self-directed </a:t>
            </a:r>
            <a:r>
              <a:rPr lang="en-GB" sz="2400" dirty="0" err="1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i.e</a:t>
            </a:r>
            <a:r>
              <a:rPr lang="en-GB" sz="2400" dirty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learn by using own experiences. </a:t>
            </a:r>
            <a:endParaRPr lang="en-GB" sz="2400" dirty="0">
              <a:solidFill>
                <a:srgbClr val="000000"/>
              </a:solidFill>
              <a:effectLst/>
              <a:latin typeface="Cambria" panose="02040503050406030204" pitchFamily="18" charset="0"/>
              <a:ea typeface="Cambria" panose="02040503050406030204" pitchFamily="18" charset="0"/>
              <a:cs typeface="Cambria" panose="02040503050406030204" pitchFamily="18" charset="0"/>
            </a:endParaRPr>
          </a:p>
          <a:p>
            <a:pPr marL="0" indent="0">
              <a:buNone/>
            </a:pPr>
            <a:r>
              <a:rPr lang="en-GB" sz="24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Adults usually want to learn both </a:t>
            </a:r>
            <a:r>
              <a:rPr lang="en-GB" sz="2400" dirty="0">
                <a:solidFill>
                  <a:srgbClr val="C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alone</a:t>
            </a:r>
            <a:r>
              <a:rPr lang="en-GB" sz="24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and with </a:t>
            </a:r>
            <a:r>
              <a:rPr lang="en-GB" sz="2400" dirty="0">
                <a:solidFill>
                  <a:srgbClr val="C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groups</a:t>
            </a:r>
            <a:r>
              <a:rPr lang="en-GB" sz="24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of different people</a:t>
            </a:r>
            <a:r>
              <a:rPr lang="en-GB" sz="2400" dirty="0">
                <a:effectLst/>
              </a:rPr>
              <a:t> </a:t>
            </a:r>
            <a:endParaRPr lang="en-GB" sz="2400" dirty="0">
              <a:solidFill>
                <a:srgbClr val="000000"/>
              </a:solidFill>
              <a:effectLst/>
              <a:latin typeface="Cambria" panose="02040503050406030204" pitchFamily="18" charset="0"/>
              <a:ea typeface="Cambria" panose="02040503050406030204" pitchFamily="18" charset="0"/>
              <a:cs typeface="Cambria" panose="02040503050406030204" pitchFamily="18" charset="0"/>
            </a:endParaRPr>
          </a:p>
        </p:txBody>
      </p:sp>
      <p:pic>
        <p:nvPicPr>
          <p:cNvPr id="4" name="Google Shape;100;p14">
            <a:extLst>
              <a:ext uri="{FF2B5EF4-FFF2-40B4-BE49-F238E27FC236}">
                <a16:creationId xmlns:a16="http://schemas.microsoft.com/office/drawing/2014/main" id="{1C31B27F-4FE0-7F1A-06EC-EC04C5DBE61B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950312" y="194543"/>
            <a:ext cx="1894651" cy="6099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666681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EFBAF6-D25A-C55F-A709-2DE5FB572A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0215" y="804519"/>
            <a:ext cx="9624640" cy="1049235"/>
          </a:xfrm>
        </p:spPr>
        <p:txBody>
          <a:bodyPr/>
          <a:lstStyle/>
          <a:p>
            <a:r>
              <a:rPr lang="en-US" dirty="0"/>
              <a:t>LEARNING AS A PROCESS</a:t>
            </a:r>
            <a:endParaRPr lang="en-G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8A831B-4D68-C8AB-399E-16748FCED7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30214" y="1957117"/>
            <a:ext cx="9467423" cy="4096364"/>
          </a:xfrm>
        </p:spPr>
        <p:txBody>
          <a:bodyPr>
            <a:noAutofit/>
          </a:bodyPr>
          <a:lstStyle/>
          <a:p>
            <a:pPr marL="0" indent="0">
              <a:spcBef>
                <a:spcPts val="600"/>
              </a:spcBef>
              <a:buNone/>
            </a:pPr>
            <a:r>
              <a:rPr lang="en-US" sz="24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Learning is a </a:t>
            </a:r>
            <a:r>
              <a:rPr lang="en-US" sz="2400" dirty="0">
                <a:solidFill>
                  <a:srgbClr val="C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comprehensive experience </a:t>
            </a:r>
            <a:r>
              <a:rPr lang="en-US" sz="24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combining </a:t>
            </a:r>
          </a:p>
          <a:p>
            <a:pPr>
              <a:spcBef>
                <a:spcPts val="600"/>
              </a:spcBef>
            </a:pPr>
            <a:r>
              <a:rPr lang="en-US" sz="24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reasoning </a:t>
            </a:r>
          </a:p>
          <a:p>
            <a:pPr>
              <a:spcBef>
                <a:spcPts val="600"/>
              </a:spcBef>
            </a:pPr>
            <a:r>
              <a:rPr lang="en-US" sz="24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emotions </a:t>
            </a:r>
          </a:p>
          <a:p>
            <a:pPr>
              <a:spcBef>
                <a:spcPts val="600"/>
              </a:spcBef>
            </a:pPr>
            <a:r>
              <a:rPr lang="en-US" sz="24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imagination</a:t>
            </a:r>
          </a:p>
          <a:p>
            <a:pPr>
              <a:spcBef>
                <a:spcPts val="600"/>
              </a:spcBef>
            </a:pPr>
            <a:r>
              <a:rPr lang="en-US" sz="24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intuition</a:t>
            </a:r>
          </a:p>
          <a:p>
            <a:pPr>
              <a:spcBef>
                <a:spcPts val="600"/>
              </a:spcBef>
            </a:pPr>
            <a:r>
              <a:rPr lang="en-US" sz="24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experiences 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sz="2400" i="1" dirty="0">
                <a:solidFill>
                  <a:srgbClr val="C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Studying is a learning process</a:t>
            </a:r>
            <a:r>
              <a:rPr lang="en-US" sz="2400" i="1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, </a:t>
            </a:r>
            <a:r>
              <a:rPr lang="en-US" sz="24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for when we study, we set goals for ourselves and our learning and concentrate on the chosen themes. </a:t>
            </a:r>
            <a:endParaRPr lang="en-GB" sz="2400" dirty="0">
              <a:solidFill>
                <a:srgbClr val="000000"/>
              </a:solidFill>
              <a:effectLst/>
              <a:latin typeface="Cambria" panose="02040503050406030204" pitchFamily="18" charset="0"/>
              <a:ea typeface="Cambria" panose="02040503050406030204" pitchFamily="18" charset="0"/>
              <a:cs typeface="Cambria" panose="02040503050406030204" pitchFamily="18" charset="0"/>
            </a:endParaRPr>
          </a:p>
          <a:p>
            <a:pPr marL="0" indent="0">
              <a:buNone/>
            </a:pPr>
            <a:endParaRPr lang="en-GB" sz="2400" dirty="0">
              <a:solidFill>
                <a:srgbClr val="000000"/>
              </a:solidFill>
              <a:latin typeface="Cambria" panose="02040503050406030204" pitchFamily="18" charset="0"/>
              <a:ea typeface="Cambria" panose="02040503050406030204" pitchFamily="18" charset="0"/>
              <a:cs typeface="Cambria" panose="02040503050406030204" pitchFamily="18" charset="0"/>
            </a:endParaRPr>
          </a:p>
        </p:txBody>
      </p:sp>
      <p:pic>
        <p:nvPicPr>
          <p:cNvPr id="4" name="Google Shape;100;p14">
            <a:extLst>
              <a:ext uri="{FF2B5EF4-FFF2-40B4-BE49-F238E27FC236}">
                <a16:creationId xmlns:a16="http://schemas.microsoft.com/office/drawing/2014/main" id="{1C31B27F-4FE0-7F1A-06EC-EC04C5DBE61B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950312" y="194543"/>
            <a:ext cx="1894651" cy="6099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253388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EFBAF6-D25A-C55F-A709-2DE5FB572A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0539" y="804519"/>
            <a:ext cx="9514316" cy="1049235"/>
          </a:xfrm>
        </p:spPr>
        <p:txBody>
          <a:bodyPr/>
          <a:lstStyle/>
          <a:p>
            <a:r>
              <a:rPr lang="en-US" dirty="0"/>
              <a:t>LEARNING BY DOING</a:t>
            </a:r>
            <a:endParaRPr lang="en-G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8A831B-4D68-C8AB-399E-16748FCED7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83322" y="1853754"/>
            <a:ext cx="9999786" cy="4199727"/>
          </a:xfrm>
        </p:spPr>
        <p:txBody>
          <a:bodyPr>
            <a:noAutofit/>
          </a:bodyPr>
          <a:lstStyle/>
          <a:p>
            <a:pPr marL="0" indent="0">
              <a:spcBef>
                <a:spcPts val="600"/>
              </a:spcBef>
              <a:buNone/>
            </a:pPr>
            <a:r>
              <a:rPr lang="en-US" sz="24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Learning by doing  is </a:t>
            </a:r>
            <a:r>
              <a:rPr lang="en-US" sz="2400" dirty="0">
                <a:solidFill>
                  <a:srgbClr val="C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experiential learning:</a:t>
            </a:r>
          </a:p>
          <a:p>
            <a:pPr>
              <a:spcBef>
                <a:spcPts val="600"/>
              </a:spcBef>
            </a:pPr>
            <a:r>
              <a:rPr lang="en-US" sz="24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we learn by </a:t>
            </a:r>
            <a:r>
              <a:rPr lang="en-US" sz="2400" dirty="0">
                <a:solidFill>
                  <a:srgbClr val="C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handling tasks and problems</a:t>
            </a:r>
            <a:r>
              <a:rPr lang="en-US" sz="24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, same as we do our everyday life</a:t>
            </a:r>
          </a:p>
          <a:p>
            <a:pPr>
              <a:spcBef>
                <a:spcPts val="600"/>
              </a:spcBef>
            </a:pPr>
            <a:r>
              <a:rPr lang="en-US" sz="2400" dirty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w</a:t>
            </a:r>
            <a:r>
              <a:rPr lang="en-US" sz="24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e are encouraged to </a:t>
            </a:r>
            <a:r>
              <a:rPr lang="en-US" sz="2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seek</a:t>
            </a:r>
            <a:r>
              <a:rPr lang="en-US" sz="2400" dirty="0">
                <a:solidFill>
                  <a:srgbClr val="C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different approaches, </a:t>
            </a:r>
            <a:r>
              <a:rPr lang="en-US" sz="24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make </a:t>
            </a:r>
            <a:r>
              <a:rPr lang="en-US" sz="2400" dirty="0">
                <a:solidFill>
                  <a:srgbClr val="C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new assumptions </a:t>
            </a:r>
            <a:r>
              <a:rPr lang="en-US" sz="24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and try to find </a:t>
            </a:r>
            <a:r>
              <a:rPr lang="en-US" sz="2400" dirty="0">
                <a:solidFill>
                  <a:srgbClr val="C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different</a:t>
            </a:r>
            <a:r>
              <a:rPr lang="en-US" sz="24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en-US" sz="2400" dirty="0">
                <a:solidFill>
                  <a:srgbClr val="C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solutions</a:t>
            </a:r>
            <a:r>
              <a:rPr lang="en-US" sz="24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to the problems we handle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sz="2400" dirty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But also</a:t>
            </a:r>
            <a:endParaRPr lang="en-US" sz="2400" dirty="0">
              <a:solidFill>
                <a:srgbClr val="000000"/>
              </a:solidFill>
              <a:effectLst/>
              <a:latin typeface="Cambria" panose="02040503050406030204" pitchFamily="18" charset="0"/>
              <a:ea typeface="Cambria" panose="02040503050406030204" pitchFamily="18" charset="0"/>
              <a:cs typeface="Cambria" panose="02040503050406030204" pitchFamily="18" charset="0"/>
            </a:endParaRPr>
          </a:p>
          <a:p>
            <a:pPr>
              <a:spcBef>
                <a:spcPts val="600"/>
              </a:spcBef>
            </a:pPr>
            <a:r>
              <a:rPr lang="en-US" sz="24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to reason, reflect on and evaluate our experiences. 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sz="24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That way we can </a:t>
            </a:r>
            <a:r>
              <a:rPr lang="en-US" sz="2400" dirty="0">
                <a:solidFill>
                  <a:srgbClr val="C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construct our knowledge continuously. </a:t>
            </a:r>
            <a:r>
              <a:rPr lang="en-US" sz="2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This is </a:t>
            </a:r>
            <a:r>
              <a:rPr lang="en-US" sz="2400" dirty="0">
                <a:solidFill>
                  <a:srgbClr val="C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motivating and fun.</a:t>
            </a:r>
            <a:r>
              <a:rPr lang="en-GR" sz="2400" dirty="0">
                <a:solidFill>
                  <a:srgbClr val="C00000"/>
                </a:solidFill>
                <a:effectLst/>
              </a:rPr>
              <a:t> </a:t>
            </a:r>
            <a:endParaRPr lang="en-US" sz="2400" dirty="0">
              <a:solidFill>
                <a:srgbClr val="C00000"/>
              </a:solidFill>
              <a:effectLst/>
              <a:latin typeface="Cambria" panose="02040503050406030204" pitchFamily="18" charset="0"/>
              <a:ea typeface="Cambria" panose="02040503050406030204" pitchFamily="18" charset="0"/>
              <a:cs typeface="Cambria" panose="02040503050406030204" pitchFamily="18" charset="0"/>
            </a:endParaRPr>
          </a:p>
          <a:p>
            <a:pPr marL="0" indent="0">
              <a:spcBef>
                <a:spcPts val="600"/>
              </a:spcBef>
              <a:buNone/>
            </a:pPr>
            <a:endParaRPr lang="en-US" sz="2400" dirty="0">
              <a:solidFill>
                <a:srgbClr val="000000"/>
              </a:solidFill>
              <a:latin typeface="Cambria" panose="02040503050406030204" pitchFamily="18" charset="0"/>
              <a:ea typeface="Cambria" panose="02040503050406030204" pitchFamily="18" charset="0"/>
              <a:cs typeface="Cambria" panose="02040503050406030204" pitchFamily="18" charset="0"/>
            </a:endParaRPr>
          </a:p>
          <a:p>
            <a:pPr marL="0" indent="0">
              <a:spcBef>
                <a:spcPts val="600"/>
              </a:spcBef>
              <a:buNone/>
            </a:pPr>
            <a:endParaRPr lang="en-US" sz="2400" dirty="0">
              <a:solidFill>
                <a:srgbClr val="000000"/>
              </a:solidFill>
              <a:effectLst/>
              <a:latin typeface="Cambria" panose="02040503050406030204" pitchFamily="18" charset="0"/>
              <a:ea typeface="Cambria" panose="02040503050406030204" pitchFamily="18" charset="0"/>
              <a:cs typeface="Cambria" panose="02040503050406030204" pitchFamily="18" charset="0"/>
            </a:endParaRPr>
          </a:p>
          <a:p>
            <a:pPr marL="0" indent="0">
              <a:spcBef>
                <a:spcPts val="600"/>
              </a:spcBef>
              <a:buNone/>
            </a:pPr>
            <a:endParaRPr lang="en-US" sz="2400" dirty="0">
              <a:solidFill>
                <a:srgbClr val="000000"/>
              </a:solidFill>
              <a:latin typeface="Cambria" panose="02040503050406030204" pitchFamily="18" charset="0"/>
              <a:ea typeface="Cambria" panose="02040503050406030204" pitchFamily="18" charset="0"/>
              <a:cs typeface="Cambria" panose="02040503050406030204" pitchFamily="18" charset="0"/>
            </a:endParaRPr>
          </a:p>
          <a:p>
            <a:pPr marL="0" indent="0">
              <a:buNone/>
            </a:pPr>
            <a:endParaRPr lang="en-GB" sz="2400" dirty="0">
              <a:solidFill>
                <a:srgbClr val="000000"/>
              </a:solidFill>
              <a:latin typeface="Cambria" panose="02040503050406030204" pitchFamily="18" charset="0"/>
              <a:ea typeface="Cambria" panose="02040503050406030204" pitchFamily="18" charset="0"/>
              <a:cs typeface="Cambria" panose="02040503050406030204" pitchFamily="18" charset="0"/>
            </a:endParaRPr>
          </a:p>
        </p:txBody>
      </p:sp>
      <p:pic>
        <p:nvPicPr>
          <p:cNvPr id="4" name="Google Shape;100;p14">
            <a:extLst>
              <a:ext uri="{FF2B5EF4-FFF2-40B4-BE49-F238E27FC236}">
                <a16:creationId xmlns:a16="http://schemas.microsoft.com/office/drawing/2014/main" id="{1C31B27F-4FE0-7F1A-06EC-EC04C5DBE61B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950312" y="194543"/>
            <a:ext cx="1894651" cy="6099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566561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EFBAF6-D25A-C55F-A709-2DE5FB572A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0539" y="804519"/>
            <a:ext cx="9514316" cy="1049235"/>
          </a:xfrm>
        </p:spPr>
        <p:txBody>
          <a:bodyPr/>
          <a:lstStyle/>
          <a:p>
            <a:r>
              <a:rPr lang="en-US" dirty="0"/>
              <a:t>GROUP DYNAMICS</a:t>
            </a:r>
            <a:endParaRPr lang="en-G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8A831B-4D68-C8AB-399E-16748FCED7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83322" y="1853754"/>
            <a:ext cx="9999786" cy="4199727"/>
          </a:xfrm>
        </p:spPr>
        <p:txBody>
          <a:bodyPr>
            <a:noAutofit/>
          </a:bodyPr>
          <a:lstStyle/>
          <a:p>
            <a:pPr marL="0" indent="0">
              <a:spcBef>
                <a:spcPts val="600"/>
              </a:spcBef>
              <a:buNone/>
            </a:pPr>
            <a:r>
              <a:rPr lang="en-US" sz="24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People are social by nature and work better when they </a:t>
            </a:r>
            <a:r>
              <a:rPr lang="en-US" sz="2400" dirty="0">
                <a:solidFill>
                  <a:srgbClr val="C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solve problems together,</a:t>
            </a:r>
            <a:r>
              <a:rPr lang="en-US" sz="24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en-US" sz="2400" dirty="0">
                <a:solidFill>
                  <a:srgbClr val="C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set goals together </a:t>
            </a:r>
            <a:r>
              <a:rPr lang="en-US" sz="24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and </a:t>
            </a:r>
            <a:r>
              <a:rPr lang="en-US" sz="2400" dirty="0">
                <a:solidFill>
                  <a:srgbClr val="C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try to achieve them together</a:t>
            </a:r>
            <a:r>
              <a:rPr lang="en-GR" sz="2400" dirty="0">
                <a:solidFill>
                  <a:srgbClr val="C00000"/>
                </a:solidFill>
                <a:effectLst/>
              </a:rPr>
              <a:t> </a:t>
            </a:r>
            <a:endParaRPr lang="en-US" sz="2400" dirty="0">
              <a:solidFill>
                <a:srgbClr val="C00000"/>
              </a:solidFill>
              <a:latin typeface="Cambria" panose="02040503050406030204" pitchFamily="18" charset="0"/>
              <a:ea typeface="Cambria" panose="02040503050406030204" pitchFamily="18" charset="0"/>
              <a:cs typeface="Cambria" panose="02040503050406030204" pitchFamily="18" charset="0"/>
            </a:endParaRPr>
          </a:p>
          <a:p>
            <a:pPr marL="0" indent="0">
              <a:spcBef>
                <a:spcPts val="600"/>
              </a:spcBef>
              <a:buNone/>
            </a:pPr>
            <a:r>
              <a:rPr lang="en-US" sz="2400" dirty="0">
                <a:solidFill>
                  <a:srgbClr val="C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Learning together</a:t>
            </a:r>
            <a:r>
              <a:rPr lang="en-US" sz="24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, sharing experiences, and making the best out of the various backgrounds and knowledge, leads to very good results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sz="24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But, to have </a:t>
            </a:r>
            <a:r>
              <a:rPr lang="en-US" sz="2400" dirty="0">
                <a:solidFill>
                  <a:srgbClr val="C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a successful learning environment</a:t>
            </a:r>
            <a:r>
              <a:rPr lang="en-US" sz="24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, we need to be </a:t>
            </a:r>
            <a:r>
              <a:rPr lang="en-US" sz="24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aware that</a:t>
            </a:r>
            <a:r>
              <a:rPr lang="en-US" sz="24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when we work in groups, there are particular kinds of </a:t>
            </a:r>
            <a:r>
              <a:rPr lang="en-US" sz="2400" dirty="0">
                <a:solidFill>
                  <a:srgbClr val="C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challenges,</a:t>
            </a:r>
            <a:r>
              <a:rPr lang="en-US" sz="24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which have to do with the group setting itself. 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sz="24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This is what </a:t>
            </a:r>
            <a:r>
              <a:rPr lang="en-US" sz="2400" b="1" dirty="0">
                <a:solidFill>
                  <a:srgbClr val="C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group dynamics </a:t>
            </a:r>
            <a:r>
              <a:rPr lang="en-US" sz="24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is about</a:t>
            </a:r>
            <a:r>
              <a:rPr lang="en-GR" sz="2400" dirty="0">
                <a:effectLst/>
              </a:rPr>
              <a:t> </a:t>
            </a:r>
            <a:endParaRPr lang="en-US" sz="2400" dirty="0">
              <a:solidFill>
                <a:srgbClr val="C00000"/>
              </a:solidFill>
              <a:effectLst/>
              <a:latin typeface="Cambria" panose="02040503050406030204" pitchFamily="18" charset="0"/>
              <a:ea typeface="Cambria" panose="02040503050406030204" pitchFamily="18" charset="0"/>
              <a:cs typeface="Cambria" panose="02040503050406030204" pitchFamily="18" charset="0"/>
            </a:endParaRPr>
          </a:p>
          <a:p>
            <a:pPr marL="0" indent="0">
              <a:spcBef>
                <a:spcPts val="600"/>
              </a:spcBef>
              <a:buNone/>
            </a:pPr>
            <a:endParaRPr lang="en-US" sz="2400" dirty="0">
              <a:solidFill>
                <a:srgbClr val="C00000"/>
              </a:solidFill>
              <a:latin typeface="Cambria" panose="02040503050406030204" pitchFamily="18" charset="0"/>
              <a:ea typeface="Cambria" panose="02040503050406030204" pitchFamily="18" charset="0"/>
              <a:cs typeface="Cambria" panose="02040503050406030204" pitchFamily="18" charset="0"/>
            </a:endParaRPr>
          </a:p>
          <a:p>
            <a:pPr marL="0" indent="0">
              <a:spcBef>
                <a:spcPts val="600"/>
              </a:spcBef>
              <a:buNone/>
            </a:pPr>
            <a:endParaRPr lang="en-US" sz="2400" dirty="0">
              <a:solidFill>
                <a:srgbClr val="C00000"/>
              </a:solidFill>
              <a:effectLst/>
              <a:latin typeface="Cambria" panose="02040503050406030204" pitchFamily="18" charset="0"/>
              <a:ea typeface="Cambria" panose="02040503050406030204" pitchFamily="18" charset="0"/>
              <a:cs typeface="Cambria" panose="02040503050406030204" pitchFamily="18" charset="0"/>
            </a:endParaRPr>
          </a:p>
          <a:p>
            <a:pPr marL="0" indent="0">
              <a:spcBef>
                <a:spcPts val="600"/>
              </a:spcBef>
              <a:buNone/>
            </a:pPr>
            <a:endParaRPr lang="en-US" sz="2400" dirty="0">
              <a:solidFill>
                <a:srgbClr val="C00000"/>
              </a:solidFill>
              <a:latin typeface="Cambria" panose="02040503050406030204" pitchFamily="18" charset="0"/>
              <a:ea typeface="Cambria" panose="02040503050406030204" pitchFamily="18" charset="0"/>
              <a:cs typeface="Cambria" panose="02040503050406030204" pitchFamily="18" charset="0"/>
            </a:endParaRPr>
          </a:p>
          <a:p>
            <a:pPr marL="0" indent="0">
              <a:spcBef>
                <a:spcPts val="600"/>
              </a:spcBef>
              <a:buNone/>
            </a:pPr>
            <a:endParaRPr lang="en-US" sz="2400" dirty="0">
              <a:solidFill>
                <a:srgbClr val="000000"/>
              </a:solidFill>
              <a:effectLst/>
              <a:latin typeface="Cambria" panose="02040503050406030204" pitchFamily="18" charset="0"/>
              <a:ea typeface="Cambria" panose="02040503050406030204" pitchFamily="18" charset="0"/>
              <a:cs typeface="Cambria" panose="02040503050406030204" pitchFamily="18" charset="0"/>
            </a:endParaRPr>
          </a:p>
          <a:p>
            <a:pPr marL="0" indent="0">
              <a:spcBef>
                <a:spcPts val="600"/>
              </a:spcBef>
              <a:buNone/>
            </a:pPr>
            <a:endParaRPr lang="en-US" sz="2400" dirty="0">
              <a:solidFill>
                <a:srgbClr val="000000"/>
              </a:solidFill>
              <a:latin typeface="Cambria" panose="02040503050406030204" pitchFamily="18" charset="0"/>
              <a:ea typeface="Cambria" panose="02040503050406030204" pitchFamily="18" charset="0"/>
              <a:cs typeface="Cambria" panose="02040503050406030204" pitchFamily="18" charset="0"/>
            </a:endParaRPr>
          </a:p>
          <a:p>
            <a:pPr marL="0" indent="0">
              <a:buNone/>
            </a:pPr>
            <a:endParaRPr lang="en-GB" sz="2400" dirty="0">
              <a:solidFill>
                <a:srgbClr val="000000"/>
              </a:solidFill>
              <a:latin typeface="Cambria" panose="02040503050406030204" pitchFamily="18" charset="0"/>
              <a:ea typeface="Cambria" panose="02040503050406030204" pitchFamily="18" charset="0"/>
              <a:cs typeface="Cambria" panose="02040503050406030204" pitchFamily="18" charset="0"/>
            </a:endParaRPr>
          </a:p>
        </p:txBody>
      </p:sp>
      <p:pic>
        <p:nvPicPr>
          <p:cNvPr id="4" name="Google Shape;100;p14">
            <a:extLst>
              <a:ext uri="{FF2B5EF4-FFF2-40B4-BE49-F238E27FC236}">
                <a16:creationId xmlns:a16="http://schemas.microsoft.com/office/drawing/2014/main" id="{1C31B27F-4FE0-7F1A-06EC-EC04C5DBE61B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950312" y="194543"/>
            <a:ext cx="1894651" cy="6099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993435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EFBAF6-D25A-C55F-A709-2DE5FB572A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0539" y="804519"/>
            <a:ext cx="9514316" cy="1049235"/>
          </a:xfrm>
        </p:spPr>
        <p:txBody>
          <a:bodyPr/>
          <a:lstStyle/>
          <a:p>
            <a:r>
              <a:rPr lang="en-US" dirty="0"/>
              <a:t>GROUP DYNAMICS - the FIRO model </a:t>
            </a:r>
            <a:br>
              <a:rPr lang="en-US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</a:br>
            <a:r>
              <a:rPr lang="en-US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(Fundamental Interpersonal Relationship Orientation)</a:t>
            </a:r>
            <a:r>
              <a:rPr lang="en-GR" dirty="0">
                <a:effectLst/>
              </a:rPr>
              <a:t> </a:t>
            </a:r>
            <a:endParaRPr lang="en-G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8A831B-4D68-C8AB-399E-16748FCED7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83322" y="1853754"/>
            <a:ext cx="9999786" cy="4199727"/>
          </a:xfrm>
        </p:spPr>
        <p:txBody>
          <a:bodyPr>
            <a:noAutofit/>
          </a:bodyPr>
          <a:lstStyle/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  <a:tabLst>
                <a:tab pos="571500" algn="l"/>
                <a:tab pos="628650" algn="l"/>
              </a:tabLst>
            </a:pPr>
            <a:r>
              <a:rPr lang="en-US" sz="2400" b="1" i="1" dirty="0">
                <a:solidFill>
                  <a:srgbClr val="C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Inclusion</a:t>
            </a:r>
            <a:r>
              <a:rPr lang="en-US" sz="2400" b="1" i="1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en-US" sz="24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- the need to socialize, to be in the company of, or in contact with, people.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buNone/>
              <a:tabLst>
                <a:tab pos="571500" algn="l"/>
                <a:tab pos="628650" algn="l"/>
              </a:tabLst>
            </a:pPr>
            <a:r>
              <a:rPr lang="en-GB" sz="2400" dirty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Do I want </a:t>
            </a:r>
            <a:r>
              <a:rPr lang="en-GB" sz="2400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to belong </a:t>
            </a:r>
            <a:r>
              <a:rPr lang="en-GB" sz="2400" dirty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to the group?</a:t>
            </a:r>
            <a:endParaRPr lang="en-US" sz="2400" dirty="0">
              <a:solidFill>
                <a:srgbClr val="000000"/>
              </a:solidFill>
              <a:effectLst/>
              <a:latin typeface="Cambria" panose="02040503050406030204" pitchFamily="18" charset="0"/>
              <a:ea typeface="Cambria" panose="02040503050406030204" pitchFamily="18" charset="0"/>
              <a:cs typeface="Cambria" panose="02040503050406030204" pitchFamily="18" charset="0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  <a:tabLst>
                <a:tab pos="571500" algn="l"/>
                <a:tab pos="628650" algn="l"/>
              </a:tabLst>
            </a:pPr>
            <a:r>
              <a:rPr lang="en-US" sz="2400" b="1" i="1" dirty="0">
                <a:solidFill>
                  <a:srgbClr val="C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Control </a:t>
            </a:r>
            <a:r>
              <a:rPr lang="en-US" sz="2400" b="1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- </a:t>
            </a:r>
            <a:r>
              <a:rPr lang="en-US" sz="24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the need to influence, make decisions, direct, have power over and impact on.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buNone/>
              <a:tabLst>
                <a:tab pos="571500" algn="l"/>
                <a:tab pos="628650" algn="l"/>
              </a:tabLst>
            </a:pPr>
            <a:r>
              <a:rPr lang="en-GB" sz="2400" dirty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Am I in a situation of </a:t>
            </a:r>
            <a:r>
              <a:rPr lang="en-GB" sz="2400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conflict </a:t>
            </a:r>
            <a:r>
              <a:rPr lang="en-GB" sz="2400" dirty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or </a:t>
            </a:r>
            <a:r>
              <a:rPr lang="en-GB" sz="2400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cooperation</a:t>
            </a:r>
            <a:r>
              <a:rPr lang="en-GB" sz="2400" dirty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?</a:t>
            </a:r>
            <a:endParaRPr lang="en-US" sz="2400" dirty="0">
              <a:solidFill>
                <a:srgbClr val="000000"/>
              </a:solidFill>
              <a:effectLst/>
              <a:latin typeface="Cambria" panose="02040503050406030204" pitchFamily="18" charset="0"/>
              <a:ea typeface="Cambria" panose="02040503050406030204" pitchFamily="18" charset="0"/>
              <a:cs typeface="Cambria" panose="02040503050406030204" pitchFamily="18" charset="0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  <a:tabLst>
                <a:tab pos="571500" algn="l"/>
                <a:tab pos="628650" algn="l"/>
              </a:tabLst>
            </a:pPr>
            <a:r>
              <a:rPr lang="en-US" sz="2400" b="1" i="1" dirty="0">
                <a:solidFill>
                  <a:srgbClr val="C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Openness </a:t>
            </a:r>
            <a:r>
              <a:rPr lang="en-US" sz="24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- the need to share one's inner thoughts and feelings. </a:t>
            </a:r>
            <a:endParaRPr lang="en-US" sz="2400" b="1" i="1" dirty="0">
              <a:solidFill>
                <a:srgbClr val="000000"/>
              </a:solidFill>
              <a:effectLst/>
              <a:latin typeface="Cambria" panose="02040503050406030204" pitchFamily="18" charset="0"/>
              <a:ea typeface="Cambria" panose="02040503050406030204" pitchFamily="18" charset="0"/>
              <a:cs typeface="Cambria" panose="02040503050406030204" pitchFamily="18" charset="0"/>
            </a:endParaRPr>
          </a:p>
          <a:p>
            <a:pPr marL="0" indent="0">
              <a:buNone/>
            </a:pPr>
            <a:r>
              <a:rPr lang="en-GB" sz="2400" dirty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Are my thoughts </a:t>
            </a:r>
            <a:r>
              <a:rPr lang="en-GB" sz="2400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acceptable to all </a:t>
            </a:r>
            <a:r>
              <a:rPr lang="en-GB" sz="2400" dirty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or to some members of the group?</a:t>
            </a:r>
          </a:p>
        </p:txBody>
      </p:sp>
      <p:pic>
        <p:nvPicPr>
          <p:cNvPr id="4" name="Google Shape;100;p14">
            <a:extLst>
              <a:ext uri="{FF2B5EF4-FFF2-40B4-BE49-F238E27FC236}">
                <a16:creationId xmlns:a16="http://schemas.microsoft.com/office/drawing/2014/main" id="{1C31B27F-4FE0-7F1A-06EC-EC04C5DBE61B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950312" y="194543"/>
            <a:ext cx="1894651" cy="6099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443702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EFBAF6-D25A-C55F-A709-2DE5FB572A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0539" y="804519"/>
            <a:ext cx="9514316" cy="1049235"/>
          </a:xfrm>
        </p:spPr>
        <p:txBody>
          <a:bodyPr/>
          <a:lstStyle/>
          <a:p>
            <a:r>
              <a:rPr lang="en-US" dirty="0"/>
              <a:t>PRACTICAL METHODS TO WORK IN GROUPS</a:t>
            </a:r>
            <a:br>
              <a:rPr lang="en-US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</a:br>
            <a:endParaRPr lang="en-G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8A831B-4D68-C8AB-399E-16748FCED7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83322" y="1853754"/>
            <a:ext cx="9999786" cy="4199727"/>
          </a:xfrm>
        </p:spPr>
        <p:txBody>
          <a:bodyPr>
            <a:noAutofit/>
          </a:bodyPr>
          <a:lstStyle/>
          <a:p>
            <a:pPr marL="0" lv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  <a:tabLst>
                <a:tab pos="571500" algn="l"/>
                <a:tab pos="628650" algn="l"/>
              </a:tabLst>
            </a:pPr>
            <a:r>
              <a:rPr lang="en-US" sz="2400" b="1" i="1" dirty="0">
                <a:solidFill>
                  <a:srgbClr val="C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Open space </a:t>
            </a:r>
            <a:r>
              <a:rPr lang="en-US" sz="24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– we express our ideas on a certain topic and created a poster to reflect on</a:t>
            </a:r>
          </a:p>
          <a:p>
            <a:pPr marL="0" lv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  <a:tabLst>
                <a:tab pos="571500" algn="l"/>
                <a:tab pos="628650" algn="l"/>
              </a:tabLst>
            </a:pPr>
            <a:r>
              <a:rPr lang="en-US" sz="2400" b="1" i="1" dirty="0">
                <a:solidFill>
                  <a:srgbClr val="C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Workgroup </a:t>
            </a:r>
            <a:r>
              <a:rPr lang="en-US" sz="2400" b="1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– </a:t>
            </a:r>
            <a:r>
              <a:rPr lang="en-US" sz="24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we work in small groups of 4-6 people to discuss certain questions and reflect on them, presenting our conclusions on a poster</a:t>
            </a:r>
          </a:p>
          <a:p>
            <a:pPr marL="0" lv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  <a:tabLst>
                <a:tab pos="571500" algn="l"/>
                <a:tab pos="628650" algn="l"/>
              </a:tabLst>
            </a:pPr>
            <a:r>
              <a:rPr lang="en-US" sz="2400" b="1" i="1" dirty="0">
                <a:solidFill>
                  <a:srgbClr val="C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World cafe</a:t>
            </a:r>
            <a:r>
              <a:rPr lang="en-US" sz="2400" i="1" dirty="0">
                <a:solidFill>
                  <a:srgbClr val="C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en-US" sz="24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– we discuss different questions in every table, but we change around the table sitters to mix the participants and give them the chance to discuss with different people</a:t>
            </a:r>
          </a:p>
          <a:p>
            <a:pPr marL="0" lv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  <a:tabLst>
                <a:tab pos="571500" algn="l"/>
                <a:tab pos="628650" algn="l"/>
              </a:tabLst>
            </a:pPr>
            <a:r>
              <a:rPr lang="en-US" sz="2400" b="1" i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Hands-on experiences</a:t>
            </a:r>
            <a:r>
              <a:rPr lang="en-US" sz="2400" dirty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: case-studies, study trips, interviews, discussions with people in project areas</a:t>
            </a:r>
          </a:p>
          <a:p>
            <a:pPr marL="0" lv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  <a:tabLst>
                <a:tab pos="571500" algn="l"/>
                <a:tab pos="628650" algn="l"/>
              </a:tabLst>
            </a:pPr>
            <a:r>
              <a:rPr lang="en-US" sz="2400" b="1" i="1" dirty="0">
                <a:solidFill>
                  <a:srgbClr val="C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Talks by experts </a:t>
            </a:r>
            <a:r>
              <a:rPr lang="en-US" sz="24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on different topics</a:t>
            </a:r>
            <a:r>
              <a:rPr lang="en-US" sz="240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, where </a:t>
            </a:r>
            <a:r>
              <a:rPr lang="en-US" sz="24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extra knowledge is necessary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  <a:tabLst>
                <a:tab pos="571500" algn="l"/>
                <a:tab pos="628650" algn="l"/>
              </a:tabLst>
            </a:pPr>
            <a:endParaRPr lang="en-GB" sz="2400" dirty="0">
              <a:solidFill>
                <a:srgbClr val="000000"/>
              </a:solidFill>
              <a:latin typeface="Cambria" panose="02040503050406030204" pitchFamily="18" charset="0"/>
              <a:ea typeface="Cambria" panose="02040503050406030204" pitchFamily="18" charset="0"/>
              <a:cs typeface="Cambria" panose="02040503050406030204" pitchFamily="18" charset="0"/>
            </a:endParaRPr>
          </a:p>
        </p:txBody>
      </p:sp>
      <p:pic>
        <p:nvPicPr>
          <p:cNvPr id="4" name="Google Shape;100;p14">
            <a:extLst>
              <a:ext uri="{FF2B5EF4-FFF2-40B4-BE49-F238E27FC236}">
                <a16:creationId xmlns:a16="http://schemas.microsoft.com/office/drawing/2014/main" id="{1C31B27F-4FE0-7F1A-06EC-EC04C5DBE61B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950312" y="194543"/>
            <a:ext cx="1894651" cy="6099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34479155"/>
      </p:ext>
    </p:extLst>
  </p:cSld>
  <p:clrMapOvr>
    <a:masterClrMapping/>
  </p:clrMapOvr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104</TotalTime>
  <Words>585</Words>
  <Application>Microsoft Macintosh PowerPoint</Application>
  <PresentationFormat>Widescreen</PresentationFormat>
  <Paragraphs>61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Cambria</vt:lpstr>
      <vt:lpstr>Gill Sans MT</vt:lpstr>
      <vt:lpstr>Gallery</vt:lpstr>
      <vt:lpstr>LEARNING METHODS</vt:lpstr>
      <vt:lpstr>Key words</vt:lpstr>
      <vt:lpstr>Adult learning</vt:lpstr>
      <vt:lpstr>SELF-DIRECTED LEARNING  </vt:lpstr>
      <vt:lpstr>LEARNING AS A PROCESS</vt:lpstr>
      <vt:lpstr>LEARNING BY DOING</vt:lpstr>
      <vt:lpstr>GROUP DYNAMICS</vt:lpstr>
      <vt:lpstr>GROUP DYNAMICS - the FIRO model  (Fundamental Interpersonal Relationship Orientation) </vt:lpstr>
      <vt:lpstr>PRACTICAL METHODS TO WORK IN GROUPS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LEARNING METHODS</dc:title>
  <dc:creator>Nikos Varelidis</dc:creator>
  <cp:lastModifiedBy>Nikos Varelidis</cp:lastModifiedBy>
  <cp:revision>16</cp:revision>
  <dcterms:created xsi:type="dcterms:W3CDTF">2023-11-25T20:47:30Z</dcterms:created>
  <dcterms:modified xsi:type="dcterms:W3CDTF">2023-11-29T08:45:24Z</dcterms:modified>
</cp:coreProperties>
</file>