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7" r:id="rId2"/>
    <p:sldId id="274" r:id="rId3"/>
    <p:sldId id="262" r:id="rId4"/>
    <p:sldId id="263" r:id="rId5"/>
    <p:sldId id="275" r:id="rId6"/>
    <p:sldId id="269" r:id="rId7"/>
    <p:sldId id="270" r:id="rId8"/>
    <p:sldId id="271" r:id="rId9"/>
    <p:sldId id="261" r:id="rId10"/>
    <p:sldId id="272" r:id="rId11"/>
    <p:sldId id="273" r:id="rId12"/>
    <p:sldId id="276" r:id="rId13"/>
    <p:sldId id="278" r:id="rId14"/>
    <p:sldId id="279" r:id="rId15"/>
    <p:sldId id="280" r:id="rId16"/>
    <p:sldId id="281" r:id="rId17"/>
    <p:sldId id="282" r:id="rId18"/>
    <p:sldId id="283" r:id="rId19"/>
    <p:sldId id="284" r:id="rId20"/>
    <p:sldId id="290" r:id="rId21"/>
    <p:sldId id="285" r:id="rId22"/>
    <p:sldId id="286" r:id="rId23"/>
    <p:sldId id="287" r:id="rId24"/>
    <p:sldId id="288" r:id="rId25"/>
    <p:sldId id="260" r:id="rId26"/>
  </p:sldIdLst>
  <p:sldSz cx="12192000" cy="6858000"/>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76" d="100"/>
          <a:sy n="76" d="100"/>
        </p:scale>
        <p:origin x="82" y="485"/>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l-PL"/>
          </a:p>
        </p:txBody>
      </p:sp>
      <p:sp>
        <p:nvSpPr>
          <p:cNvPr id="3" name="Symbol zastępczy daty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3FD6C9-A0D7-42E2-AF7C-57085D08AA46}" type="datetimeFigureOut">
              <a:rPr lang="pl-PL" smtClean="0"/>
              <a:t>26.11.2023</a:t>
            </a:fld>
            <a:endParaRPr lang="pl-PL"/>
          </a:p>
        </p:txBody>
      </p:sp>
      <p:sp>
        <p:nvSpPr>
          <p:cNvPr id="4" name="Symbol zastępczy obrazu slajd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pl-PL"/>
          </a:p>
        </p:txBody>
      </p:sp>
      <p:sp>
        <p:nvSpPr>
          <p:cNvPr id="5" name="Symbol zastępczy notatek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l-PL"/>
              <a:t>Click to edit the text pattern styles</a:t>
            </a:r>
          </a:p>
          <a:p>
            <a:pPr lvl="1"/>
            <a:r>
              <a:rPr lang="pl-PL"/>
              <a:t>Second level</a:t>
            </a:r>
          </a:p>
          <a:p>
            <a:pPr lvl="2"/>
            <a:r>
              <a:rPr lang="pl-PL"/>
              <a:t>Third level</a:t>
            </a:r>
          </a:p>
          <a:p>
            <a:pPr lvl="3"/>
            <a:r>
              <a:rPr lang="pl-PL"/>
              <a:t>Fourth level</a:t>
            </a:r>
          </a:p>
          <a:p>
            <a:pPr lvl="4"/>
            <a:r>
              <a:rPr lang="pl-PL"/>
              <a:t>Fifth level</a:t>
            </a:r>
          </a:p>
        </p:txBody>
      </p:sp>
      <p:sp>
        <p:nvSpPr>
          <p:cNvPr id="6" name="Symbol zastępczy stopki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l-PL"/>
          </a:p>
        </p:txBody>
      </p:sp>
      <p:sp>
        <p:nvSpPr>
          <p:cNvPr id="7" name="Symbol zastępczy numeru slajd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9272719-40DB-4A69-A733-4EE3061BD82B}" type="slidenum">
              <a:rPr lang="pl-PL" smtClean="0"/>
              <a:t>‹#›</a:t>
            </a:fld>
            <a:endParaRPr lang="pl-PL"/>
          </a:p>
        </p:txBody>
      </p:sp>
    </p:spTree>
    <p:extLst>
      <p:ext uri="{BB962C8B-B14F-4D97-AF65-F5344CB8AC3E}">
        <p14:creationId xmlns:p14="http://schemas.microsoft.com/office/powerpoint/2010/main" val="24825386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a:p>
        </p:txBody>
      </p:sp>
      <p:sp>
        <p:nvSpPr>
          <p:cNvPr id="4" name="Symbol zastępczy numeru slajdu 3"/>
          <p:cNvSpPr>
            <a:spLocks noGrp="1"/>
          </p:cNvSpPr>
          <p:nvPr>
            <p:ph type="sldNum" sz="quarter" idx="5"/>
          </p:nvPr>
        </p:nvSpPr>
        <p:spPr/>
        <p:txBody>
          <a:bodyPr/>
          <a:lstStyle/>
          <a:p>
            <a:fld id="{63BA2612-8148-4EEB-A878-DD70CFA0A9BC}" type="slidenum">
              <a:rPr lang="pl-PL" smtClean="0"/>
              <a:t>1</a:t>
            </a:fld>
            <a:endParaRPr lang="pl-PL"/>
          </a:p>
        </p:txBody>
      </p:sp>
    </p:spTree>
    <p:extLst>
      <p:ext uri="{BB962C8B-B14F-4D97-AF65-F5344CB8AC3E}">
        <p14:creationId xmlns:p14="http://schemas.microsoft.com/office/powerpoint/2010/main" val="13007355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a:extLst>
              <a:ext uri="{FF2B5EF4-FFF2-40B4-BE49-F238E27FC236}">
                <a16:creationId xmlns:a16="http://schemas.microsoft.com/office/drawing/2014/main" id="{8BF7EB2B-A9CC-8438-6C35-4A13EE3ECC8B}"/>
              </a:ext>
            </a:extLst>
          </p:cNvPr>
          <p:cNvSpPr>
            <a:spLocks noGrp="1" noRot="1" noChangeAspect="1" noResize="1"/>
          </p:cNvSpPr>
          <p:nvPr>
            <p:ph type="sldImg"/>
          </p:nvPr>
        </p:nvSpPr>
        <p:spPr>
          <a:xfrm>
            <a:off x="217488" y="812800"/>
            <a:ext cx="7123112" cy="4008438"/>
          </a:xfrm>
          <a:solidFill>
            <a:schemeClr val="accent1"/>
          </a:solidFill>
          <a:ln w="25400">
            <a:solidFill>
              <a:schemeClr val="accent1">
                <a:shade val="50000"/>
              </a:schemeClr>
            </a:solidFill>
            <a:prstDash val="solid"/>
          </a:ln>
        </p:spPr>
      </p:sp>
      <p:sp>
        <p:nvSpPr>
          <p:cNvPr id="3" name="Symbol zastępczy notatek 2">
            <a:extLst>
              <a:ext uri="{FF2B5EF4-FFF2-40B4-BE49-F238E27FC236}">
                <a16:creationId xmlns:a16="http://schemas.microsoft.com/office/drawing/2014/main" id="{F8297201-34D8-77CE-E014-8F0D862CF207}"/>
              </a:ext>
            </a:extLst>
          </p:cNvPr>
          <p:cNvSpPr txBox="1">
            <a:spLocks noGrp="1"/>
          </p:cNvSpPr>
          <p:nvPr>
            <p:ph type="body" sz="quarter" idx="1"/>
          </p:nvPr>
        </p:nvSpPr>
        <p:spPr>
          <a:xfrm>
            <a:off x="1169640" y="5086800"/>
            <a:ext cx="5226480" cy="4107960"/>
          </a:xfrm>
        </p:spPr>
        <p:txBody>
          <a:bodyPr/>
          <a:lstStyle/>
          <a:p>
            <a:pPr marL="216000" indent="-216000"/>
            <a:endParaRPr lang="pl-PL" sz="2810">
              <a:latin typeface="Albany" pitchFamily="18"/>
              <a:cs typeface="Tahoma" pitchFamily="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a:extLst>
              <a:ext uri="{FF2B5EF4-FFF2-40B4-BE49-F238E27FC236}">
                <a16:creationId xmlns:a16="http://schemas.microsoft.com/office/drawing/2014/main" id="{180AC986-C3A2-72A6-9F93-F60DEAE322A5}"/>
              </a:ext>
            </a:extLst>
          </p:cNvPr>
          <p:cNvSpPr>
            <a:spLocks noGrp="1" noRot="1" noChangeAspect="1" noResize="1"/>
          </p:cNvSpPr>
          <p:nvPr>
            <p:ph type="sldImg"/>
          </p:nvPr>
        </p:nvSpPr>
        <p:spPr>
          <a:xfrm>
            <a:off x="773113" y="812800"/>
            <a:ext cx="6011862" cy="4008438"/>
          </a:xfrm>
          <a:solidFill>
            <a:schemeClr val="accent1"/>
          </a:solidFill>
          <a:ln w="25400">
            <a:solidFill>
              <a:schemeClr val="accent1">
                <a:shade val="50000"/>
              </a:schemeClr>
            </a:solidFill>
            <a:prstDash val="solid"/>
          </a:ln>
        </p:spPr>
      </p:sp>
      <p:sp>
        <p:nvSpPr>
          <p:cNvPr id="3" name="Symbol zastępczy notatek 2">
            <a:extLst>
              <a:ext uri="{FF2B5EF4-FFF2-40B4-BE49-F238E27FC236}">
                <a16:creationId xmlns:a16="http://schemas.microsoft.com/office/drawing/2014/main" id="{6A00C0A3-13B2-F7AD-8DDE-516C43333998}"/>
              </a:ext>
            </a:extLst>
          </p:cNvPr>
          <p:cNvSpPr txBox="1">
            <a:spLocks noGrp="1"/>
          </p:cNvSpPr>
          <p:nvPr>
            <p:ph type="body" sz="quarter" idx="1"/>
          </p:nvPr>
        </p:nvSpPr>
        <p:spPr>
          <a:xfrm>
            <a:off x="1169640" y="5086800"/>
            <a:ext cx="5226480" cy="4107960"/>
          </a:xfrm>
        </p:spPr>
        <p:txBody>
          <a:bodyPr/>
          <a:lstStyle/>
          <a:p>
            <a:pPr marL="216000" indent="-216000"/>
            <a:endParaRPr lang="pl-PL" sz="2810">
              <a:latin typeface="Albany" pitchFamily="18"/>
              <a:cs typeface="Tahoma" pitchFamily="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a:extLst>
              <a:ext uri="{FF2B5EF4-FFF2-40B4-BE49-F238E27FC236}">
                <a16:creationId xmlns:a16="http://schemas.microsoft.com/office/drawing/2014/main" id="{D89B0B80-EA26-A2BB-BA1A-715665DD80BD}"/>
              </a:ext>
            </a:extLst>
          </p:cNvPr>
          <p:cNvSpPr>
            <a:spLocks noGrp="1" noRot="1" noChangeAspect="1" noResize="1"/>
          </p:cNvSpPr>
          <p:nvPr>
            <p:ph type="sldImg"/>
          </p:nvPr>
        </p:nvSpPr>
        <p:spPr>
          <a:xfrm>
            <a:off x="217488" y="812800"/>
            <a:ext cx="7123112" cy="4008438"/>
          </a:xfrm>
          <a:solidFill>
            <a:schemeClr val="accent1"/>
          </a:solidFill>
          <a:ln w="25400">
            <a:solidFill>
              <a:schemeClr val="accent1">
                <a:shade val="50000"/>
              </a:schemeClr>
            </a:solidFill>
            <a:prstDash val="solid"/>
          </a:ln>
        </p:spPr>
      </p:sp>
      <p:sp>
        <p:nvSpPr>
          <p:cNvPr id="3" name="Symbol zastępczy notatek 2">
            <a:extLst>
              <a:ext uri="{FF2B5EF4-FFF2-40B4-BE49-F238E27FC236}">
                <a16:creationId xmlns:a16="http://schemas.microsoft.com/office/drawing/2014/main" id="{CE8A115D-F931-E7A9-2989-95E81098D733}"/>
              </a:ext>
            </a:extLst>
          </p:cNvPr>
          <p:cNvSpPr txBox="1">
            <a:spLocks noGrp="1"/>
          </p:cNvSpPr>
          <p:nvPr>
            <p:ph type="body" sz="quarter" idx="1"/>
          </p:nvPr>
        </p:nvSpPr>
        <p:spPr>
          <a:xfrm>
            <a:off x="1169640" y="5086800"/>
            <a:ext cx="5226480" cy="4107960"/>
          </a:xfrm>
        </p:spPr>
        <p:txBody>
          <a:bodyPr/>
          <a:lstStyle/>
          <a:p>
            <a:pPr marL="216000" indent="-216000"/>
            <a:endParaRPr lang="pl-PL" sz="2810">
              <a:latin typeface="Albany" pitchFamily="18"/>
              <a:cs typeface="Tahoma" pitchFamily="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a:extLst>
              <a:ext uri="{FF2B5EF4-FFF2-40B4-BE49-F238E27FC236}">
                <a16:creationId xmlns:a16="http://schemas.microsoft.com/office/drawing/2014/main" id="{159576AD-7E4C-472E-B17F-53155C50536D}"/>
              </a:ext>
            </a:extLst>
          </p:cNvPr>
          <p:cNvSpPr>
            <a:spLocks noGrp="1" noRot="1" noChangeAspect="1" noResize="1"/>
          </p:cNvSpPr>
          <p:nvPr>
            <p:ph type="sldImg"/>
          </p:nvPr>
        </p:nvSpPr>
        <p:spPr>
          <a:xfrm>
            <a:off x="217488" y="812800"/>
            <a:ext cx="7123112" cy="4008438"/>
          </a:xfrm>
          <a:solidFill>
            <a:schemeClr val="accent1"/>
          </a:solidFill>
          <a:ln w="25400">
            <a:solidFill>
              <a:schemeClr val="accent1">
                <a:shade val="50000"/>
              </a:schemeClr>
            </a:solidFill>
            <a:prstDash val="solid"/>
          </a:ln>
        </p:spPr>
      </p:sp>
      <p:sp>
        <p:nvSpPr>
          <p:cNvPr id="3" name="Symbol zastępczy notatek 2">
            <a:extLst>
              <a:ext uri="{FF2B5EF4-FFF2-40B4-BE49-F238E27FC236}">
                <a16:creationId xmlns:a16="http://schemas.microsoft.com/office/drawing/2014/main" id="{95A7773E-37F8-087F-7AE0-87287F083CA8}"/>
              </a:ext>
            </a:extLst>
          </p:cNvPr>
          <p:cNvSpPr txBox="1">
            <a:spLocks noGrp="1"/>
          </p:cNvSpPr>
          <p:nvPr>
            <p:ph type="body" sz="quarter" idx="1"/>
          </p:nvPr>
        </p:nvSpPr>
        <p:spPr>
          <a:xfrm>
            <a:off x="1169640" y="5086800"/>
            <a:ext cx="5226480" cy="4107960"/>
          </a:xfrm>
        </p:spPr>
        <p:txBody>
          <a:bodyPr/>
          <a:lstStyle/>
          <a:p>
            <a:pPr marL="216000" indent="-216000"/>
            <a:endParaRPr lang="pl-PL" sz="2810">
              <a:latin typeface="Albany" pitchFamily="18"/>
              <a:cs typeface="Tahoma" pitchFamily="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a:extLst>
              <a:ext uri="{FF2B5EF4-FFF2-40B4-BE49-F238E27FC236}">
                <a16:creationId xmlns:a16="http://schemas.microsoft.com/office/drawing/2014/main" id="{6E8E5AC5-D701-387C-700E-0A5A312D9748}"/>
              </a:ext>
            </a:extLst>
          </p:cNvPr>
          <p:cNvSpPr>
            <a:spLocks noGrp="1" noRot="1" noChangeAspect="1" noResize="1"/>
          </p:cNvSpPr>
          <p:nvPr>
            <p:ph type="sldImg"/>
          </p:nvPr>
        </p:nvSpPr>
        <p:spPr>
          <a:xfrm>
            <a:off x="217488" y="812800"/>
            <a:ext cx="7123112" cy="4008438"/>
          </a:xfrm>
          <a:solidFill>
            <a:schemeClr val="accent1"/>
          </a:solidFill>
          <a:ln w="25400">
            <a:solidFill>
              <a:schemeClr val="accent1">
                <a:shade val="50000"/>
              </a:schemeClr>
            </a:solidFill>
            <a:prstDash val="solid"/>
          </a:ln>
        </p:spPr>
      </p:sp>
      <p:sp>
        <p:nvSpPr>
          <p:cNvPr id="3" name="Symbol zastępczy notatek 2">
            <a:extLst>
              <a:ext uri="{FF2B5EF4-FFF2-40B4-BE49-F238E27FC236}">
                <a16:creationId xmlns:a16="http://schemas.microsoft.com/office/drawing/2014/main" id="{7450F26A-51CB-B1A3-2E3D-AD9B3587A90C}"/>
              </a:ext>
            </a:extLst>
          </p:cNvPr>
          <p:cNvSpPr txBox="1">
            <a:spLocks noGrp="1"/>
          </p:cNvSpPr>
          <p:nvPr>
            <p:ph type="body" sz="quarter" idx="1"/>
          </p:nvPr>
        </p:nvSpPr>
        <p:spPr>
          <a:xfrm>
            <a:off x="1169640" y="5086800"/>
            <a:ext cx="5226480" cy="4107960"/>
          </a:xfrm>
        </p:spPr>
        <p:txBody>
          <a:bodyPr/>
          <a:lstStyle/>
          <a:p>
            <a:pPr marL="216000" indent="-216000"/>
            <a:endParaRPr lang="pl-PL" sz="2810">
              <a:latin typeface="Albany" pitchFamily="18"/>
              <a:cs typeface="Tahoma" pitchFamily="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a:extLst>
              <a:ext uri="{FF2B5EF4-FFF2-40B4-BE49-F238E27FC236}">
                <a16:creationId xmlns:a16="http://schemas.microsoft.com/office/drawing/2014/main" id="{4CC5DCB2-E19C-22AC-3544-024D1F36B18D}"/>
              </a:ext>
            </a:extLst>
          </p:cNvPr>
          <p:cNvSpPr>
            <a:spLocks noGrp="1" noRot="1" noChangeAspect="1" noResize="1"/>
          </p:cNvSpPr>
          <p:nvPr>
            <p:ph type="sldImg"/>
          </p:nvPr>
        </p:nvSpPr>
        <p:spPr>
          <a:xfrm>
            <a:off x="217488" y="812800"/>
            <a:ext cx="7123112" cy="4008438"/>
          </a:xfrm>
          <a:solidFill>
            <a:schemeClr val="accent1"/>
          </a:solidFill>
          <a:ln w="25400">
            <a:solidFill>
              <a:schemeClr val="accent1">
                <a:shade val="50000"/>
              </a:schemeClr>
            </a:solidFill>
            <a:prstDash val="solid"/>
          </a:ln>
        </p:spPr>
      </p:sp>
      <p:sp>
        <p:nvSpPr>
          <p:cNvPr id="3" name="Symbol zastępczy notatek 2">
            <a:extLst>
              <a:ext uri="{FF2B5EF4-FFF2-40B4-BE49-F238E27FC236}">
                <a16:creationId xmlns:a16="http://schemas.microsoft.com/office/drawing/2014/main" id="{7A254153-60F7-85D9-D526-C6FDF7F7C7D8}"/>
              </a:ext>
            </a:extLst>
          </p:cNvPr>
          <p:cNvSpPr txBox="1">
            <a:spLocks noGrp="1"/>
          </p:cNvSpPr>
          <p:nvPr>
            <p:ph type="body" sz="quarter" idx="1"/>
          </p:nvPr>
        </p:nvSpPr>
        <p:spPr>
          <a:xfrm>
            <a:off x="1169640" y="5086800"/>
            <a:ext cx="5226480" cy="4107960"/>
          </a:xfrm>
        </p:spPr>
        <p:txBody>
          <a:bodyPr/>
          <a:lstStyle/>
          <a:p>
            <a:pPr marL="216000" indent="-216000"/>
            <a:endParaRPr lang="pl-PL" sz="2810">
              <a:latin typeface="Albany" pitchFamily="18"/>
              <a:cs typeface="Tahoma" pitchFamily="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a:extLst>
              <a:ext uri="{FF2B5EF4-FFF2-40B4-BE49-F238E27FC236}">
                <a16:creationId xmlns:a16="http://schemas.microsoft.com/office/drawing/2014/main" id="{F9B2E375-03B3-970B-6581-7E01DB43649F}"/>
              </a:ext>
            </a:extLst>
          </p:cNvPr>
          <p:cNvSpPr>
            <a:spLocks noGrp="1" noRot="1" noChangeAspect="1" noResize="1"/>
          </p:cNvSpPr>
          <p:nvPr>
            <p:ph type="sldImg"/>
          </p:nvPr>
        </p:nvSpPr>
        <p:spPr>
          <a:xfrm>
            <a:off x="217488" y="812800"/>
            <a:ext cx="7123112" cy="4008438"/>
          </a:xfrm>
          <a:solidFill>
            <a:schemeClr val="accent1"/>
          </a:solidFill>
          <a:ln w="25400">
            <a:solidFill>
              <a:schemeClr val="accent1">
                <a:shade val="50000"/>
              </a:schemeClr>
            </a:solidFill>
            <a:prstDash val="solid"/>
          </a:ln>
        </p:spPr>
      </p:sp>
      <p:sp>
        <p:nvSpPr>
          <p:cNvPr id="3" name="Symbol zastępczy notatek 2">
            <a:extLst>
              <a:ext uri="{FF2B5EF4-FFF2-40B4-BE49-F238E27FC236}">
                <a16:creationId xmlns:a16="http://schemas.microsoft.com/office/drawing/2014/main" id="{3580DF76-4CE2-8287-B5F7-18FA4A634E70}"/>
              </a:ext>
            </a:extLst>
          </p:cNvPr>
          <p:cNvSpPr txBox="1">
            <a:spLocks noGrp="1"/>
          </p:cNvSpPr>
          <p:nvPr>
            <p:ph type="body" sz="quarter" idx="1"/>
          </p:nvPr>
        </p:nvSpPr>
        <p:spPr>
          <a:xfrm>
            <a:off x="1169640" y="5086800"/>
            <a:ext cx="5226480" cy="4107960"/>
          </a:xfrm>
        </p:spPr>
        <p:txBody>
          <a:bodyPr/>
          <a:lstStyle/>
          <a:p>
            <a:pPr marL="216000" indent="-216000"/>
            <a:endParaRPr lang="pl-PL" sz="2810">
              <a:latin typeface="Albany" pitchFamily="18"/>
              <a:cs typeface="Tahoma" pitchFamily="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a:p>
        </p:txBody>
      </p:sp>
      <p:sp>
        <p:nvSpPr>
          <p:cNvPr id="4" name="Symbol zastępczy numeru slajdu 3"/>
          <p:cNvSpPr>
            <a:spLocks noGrp="1"/>
          </p:cNvSpPr>
          <p:nvPr>
            <p:ph type="sldNum" sz="quarter" idx="5"/>
          </p:nvPr>
        </p:nvSpPr>
        <p:spPr/>
        <p:txBody>
          <a:bodyPr/>
          <a:lstStyle/>
          <a:p>
            <a:fld id="{63BA2612-8148-4EEB-A878-DD70CFA0A9BC}" type="slidenum">
              <a:rPr lang="pl-PL" smtClean="0"/>
              <a:t>25</a:t>
            </a:fld>
            <a:endParaRPr lang="pl-PL"/>
          </a:p>
        </p:txBody>
      </p:sp>
    </p:spTree>
    <p:extLst>
      <p:ext uri="{BB962C8B-B14F-4D97-AF65-F5344CB8AC3E}">
        <p14:creationId xmlns:p14="http://schemas.microsoft.com/office/powerpoint/2010/main" val="4774472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2E87E786-B330-58A8-D858-7BFEC694F8B0}"/>
              </a:ext>
            </a:extLst>
          </p:cNvPr>
          <p:cNvSpPr>
            <a:spLocks noGrp="1"/>
          </p:cNvSpPr>
          <p:nvPr>
            <p:ph type="ctrTitle"/>
          </p:nvPr>
        </p:nvSpPr>
        <p:spPr>
          <a:xfrm>
            <a:off x="1524000" y="1122363"/>
            <a:ext cx="9144000" cy="2387600"/>
          </a:xfrm>
        </p:spPr>
        <p:txBody>
          <a:bodyPr anchor="b"/>
          <a:lstStyle>
            <a:lvl1pPr algn="ctr">
              <a:defRPr sz="6000"/>
            </a:lvl1pPr>
          </a:lstStyle>
          <a:p>
            <a:r>
              <a:rPr lang="pl-PL"/>
              <a:t>Kliknij, aby edytować styl</a:t>
            </a:r>
          </a:p>
        </p:txBody>
      </p:sp>
      <p:sp>
        <p:nvSpPr>
          <p:cNvPr id="3" name="Podtytuł 2">
            <a:extLst>
              <a:ext uri="{FF2B5EF4-FFF2-40B4-BE49-F238E27FC236}">
                <a16:creationId xmlns:a16="http://schemas.microsoft.com/office/drawing/2014/main" id="{437BF7E6-C7DB-72C3-2801-CCDFE4CECA0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l-PL"/>
              <a:t>Kliknij, aby edytować styl wzorca podtytułu</a:t>
            </a:r>
          </a:p>
        </p:txBody>
      </p:sp>
      <p:sp>
        <p:nvSpPr>
          <p:cNvPr id="4" name="Symbol zastępczy daty 3">
            <a:extLst>
              <a:ext uri="{FF2B5EF4-FFF2-40B4-BE49-F238E27FC236}">
                <a16:creationId xmlns:a16="http://schemas.microsoft.com/office/drawing/2014/main" id="{3EEB7474-C3E8-7499-98B1-FA84834A9247}"/>
              </a:ext>
            </a:extLst>
          </p:cNvPr>
          <p:cNvSpPr>
            <a:spLocks noGrp="1"/>
          </p:cNvSpPr>
          <p:nvPr>
            <p:ph type="dt" sz="half" idx="10"/>
          </p:nvPr>
        </p:nvSpPr>
        <p:spPr/>
        <p:txBody>
          <a:bodyPr/>
          <a:lstStyle/>
          <a:p>
            <a:fld id="{E43A24FA-84A7-4C36-89C6-C344DE04CB04}" type="datetimeFigureOut">
              <a:rPr lang="pl-PL" smtClean="0"/>
              <a:t>26.11.2023</a:t>
            </a:fld>
            <a:endParaRPr lang="pl-PL"/>
          </a:p>
        </p:txBody>
      </p:sp>
      <p:sp>
        <p:nvSpPr>
          <p:cNvPr id="5" name="Symbol zastępczy stopki 4">
            <a:extLst>
              <a:ext uri="{FF2B5EF4-FFF2-40B4-BE49-F238E27FC236}">
                <a16:creationId xmlns:a16="http://schemas.microsoft.com/office/drawing/2014/main" id="{9326C2E7-724F-97FF-3965-6F5C349FE50C}"/>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799DC9BF-19C1-5AA7-0092-AE0BD37DCFFE}"/>
              </a:ext>
            </a:extLst>
          </p:cNvPr>
          <p:cNvSpPr>
            <a:spLocks noGrp="1"/>
          </p:cNvSpPr>
          <p:nvPr>
            <p:ph type="sldNum" sz="quarter" idx="12"/>
          </p:nvPr>
        </p:nvSpPr>
        <p:spPr/>
        <p:txBody>
          <a:bodyPr/>
          <a:lstStyle/>
          <a:p>
            <a:fld id="{FDA03428-AC2A-435C-991B-7035853DB234}" type="slidenum">
              <a:rPr lang="pl-PL" smtClean="0"/>
              <a:t>‹#›</a:t>
            </a:fld>
            <a:endParaRPr lang="pl-PL"/>
          </a:p>
        </p:txBody>
      </p:sp>
    </p:spTree>
    <p:extLst>
      <p:ext uri="{BB962C8B-B14F-4D97-AF65-F5344CB8AC3E}">
        <p14:creationId xmlns:p14="http://schemas.microsoft.com/office/powerpoint/2010/main" val="30762794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1568A65-56DD-FD35-DFE3-78CAC533C149}"/>
              </a:ext>
            </a:extLst>
          </p:cNvPr>
          <p:cNvSpPr>
            <a:spLocks noGrp="1"/>
          </p:cNvSpPr>
          <p:nvPr>
            <p:ph type="title"/>
          </p:nvPr>
        </p:nvSpPr>
        <p:spPr/>
        <p:txBody>
          <a:bodyPr/>
          <a:lstStyle/>
          <a:p>
            <a:r>
              <a:rPr lang="pl-PL"/>
              <a:t>Kliknij, aby edytować styl</a:t>
            </a:r>
          </a:p>
        </p:txBody>
      </p:sp>
      <p:sp>
        <p:nvSpPr>
          <p:cNvPr id="3" name="Symbol zastępczy tytułu pionowego 2">
            <a:extLst>
              <a:ext uri="{FF2B5EF4-FFF2-40B4-BE49-F238E27FC236}">
                <a16:creationId xmlns:a16="http://schemas.microsoft.com/office/drawing/2014/main" id="{35231041-A81C-71C0-B119-B1BE2D33D31D}"/>
              </a:ext>
            </a:extLst>
          </p:cNvPr>
          <p:cNvSpPr>
            <a:spLocks noGrp="1"/>
          </p:cNvSpPr>
          <p:nvPr>
            <p:ph type="body" orient="vert" idx="1"/>
          </p:nvPr>
        </p:nvSpPr>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DACEEBB9-A97B-F23A-0440-8C4F24ED2F9F}"/>
              </a:ext>
            </a:extLst>
          </p:cNvPr>
          <p:cNvSpPr>
            <a:spLocks noGrp="1"/>
          </p:cNvSpPr>
          <p:nvPr>
            <p:ph type="dt" sz="half" idx="10"/>
          </p:nvPr>
        </p:nvSpPr>
        <p:spPr/>
        <p:txBody>
          <a:bodyPr/>
          <a:lstStyle/>
          <a:p>
            <a:fld id="{E43A24FA-84A7-4C36-89C6-C344DE04CB04}" type="datetimeFigureOut">
              <a:rPr lang="pl-PL" smtClean="0"/>
              <a:t>26.11.2023</a:t>
            </a:fld>
            <a:endParaRPr lang="pl-PL"/>
          </a:p>
        </p:txBody>
      </p:sp>
      <p:sp>
        <p:nvSpPr>
          <p:cNvPr id="5" name="Symbol zastępczy stopki 4">
            <a:extLst>
              <a:ext uri="{FF2B5EF4-FFF2-40B4-BE49-F238E27FC236}">
                <a16:creationId xmlns:a16="http://schemas.microsoft.com/office/drawing/2014/main" id="{6E4F5EEA-FDC2-C198-4ECF-43891B884CC9}"/>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67646D13-6C95-A7F6-9902-11C816D4417F}"/>
              </a:ext>
            </a:extLst>
          </p:cNvPr>
          <p:cNvSpPr>
            <a:spLocks noGrp="1"/>
          </p:cNvSpPr>
          <p:nvPr>
            <p:ph type="sldNum" sz="quarter" idx="12"/>
          </p:nvPr>
        </p:nvSpPr>
        <p:spPr/>
        <p:txBody>
          <a:bodyPr/>
          <a:lstStyle/>
          <a:p>
            <a:fld id="{FDA03428-AC2A-435C-991B-7035853DB234}" type="slidenum">
              <a:rPr lang="pl-PL" smtClean="0"/>
              <a:t>‹#›</a:t>
            </a:fld>
            <a:endParaRPr lang="pl-PL"/>
          </a:p>
        </p:txBody>
      </p:sp>
    </p:spTree>
    <p:extLst>
      <p:ext uri="{BB962C8B-B14F-4D97-AF65-F5344CB8AC3E}">
        <p14:creationId xmlns:p14="http://schemas.microsoft.com/office/powerpoint/2010/main" val="20530586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a:extLst>
              <a:ext uri="{FF2B5EF4-FFF2-40B4-BE49-F238E27FC236}">
                <a16:creationId xmlns:a16="http://schemas.microsoft.com/office/drawing/2014/main" id="{0F7FCB26-1937-88AF-A103-AD550CC0D82B}"/>
              </a:ext>
            </a:extLst>
          </p:cNvPr>
          <p:cNvSpPr>
            <a:spLocks noGrp="1"/>
          </p:cNvSpPr>
          <p:nvPr>
            <p:ph type="title" orient="vert"/>
          </p:nvPr>
        </p:nvSpPr>
        <p:spPr>
          <a:xfrm>
            <a:off x="8724900" y="365125"/>
            <a:ext cx="2628900" cy="5811838"/>
          </a:xfrm>
        </p:spPr>
        <p:txBody>
          <a:bodyPr vert="eaVert"/>
          <a:lstStyle/>
          <a:p>
            <a:r>
              <a:rPr lang="pl-PL"/>
              <a:t>Kliknij, aby edytować styl</a:t>
            </a:r>
          </a:p>
        </p:txBody>
      </p:sp>
      <p:sp>
        <p:nvSpPr>
          <p:cNvPr id="3" name="Symbol zastępczy tytułu pionowego 2">
            <a:extLst>
              <a:ext uri="{FF2B5EF4-FFF2-40B4-BE49-F238E27FC236}">
                <a16:creationId xmlns:a16="http://schemas.microsoft.com/office/drawing/2014/main" id="{64097A81-68B3-4099-F6AF-CC499898A5AC}"/>
              </a:ext>
            </a:extLst>
          </p:cNvPr>
          <p:cNvSpPr>
            <a:spLocks noGrp="1"/>
          </p:cNvSpPr>
          <p:nvPr>
            <p:ph type="body" orient="vert" idx="1"/>
          </p:nvPr>
        </p:nvSpPr>
        <p:spPr>
          <a:xfrm>
            <a:off x="838200" y="365125"/>
            <a:ext cx="7734300" cy="5811838"/>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119FC423-2373-B205-FCBF-8CF4B580F486}"/>
              </a:ext>
            </a:extLst>
          </p:cNvPr>
          <p:cNvSpPr>
            <a:spLocks noGrp="1"/>
          </p:cNvSpPr>
          <p:nvPr>
            <p:ph type="dt" sz="half" idx="10"/>
          </p:nvPr>
        </p:nvSpPr>
        <p:spPr/>
        <p:txBody>
          <a:bodyPr/>
          <a:lstStyle/>
          <a:p>
            <a:fld id="{E43A24FA-84A7-4C36-89C6-C344DE04CB04}" type="datetimeFigureOut">
              <a:rPr lang="pl-PL" smtClean="0"/>
              <a:t>26.11.2023</a:t>
            </a:fld>
            <a:endParaRPr lang="pl-PL"/>
          </a:p>
        </p:txBody>
      </p:sp>
      <p:sp>
        <p:nvSpPr>
          <p:cNvPr id="5" name="Symbol zastępczy stopki 4">
            <a:extLst>
              <a:ext uri="{FF2B5EF4-FFF2-40B4-BE49-F238E27FC236}">
                <a16:creationId xmlns:a16="http://schemas.microsoft.com/office/drawing/2014/main" id="{607B7538-C8A3-74E2-4619-D36CE99F80D0}"/>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65276CCA-1BF2-12AE-F3C6-139EC4BFC717}"/>
              </a:ext>
            </a:extLst>
          </p:cNvPr>
          <p:cNvSpPr>
            <a:spLocks noGrp="1"/>
          </p:cNvSpPr>
          <p:nvPr>
            <p:ph type="sldNum" sz="quarter" idx="12"/>
          </p:nvPr>
        </p:nvSpPr>
        <p:spPr/>
        <p:txBody>
          <a:bodyPr/>
          <a:lstStyle/>
          <a:p>
            <a:fld id="{FDA03428-AC2A-435C-991B-7035853DB234}" type="slidenum">
              <a:rPr lang="pl-PL" smtClean="0"/>
              <a:t>‹#›</a:t>
            </a:fld>
            <a:endParaRPr lang="pl-PL"/>
          </a:p>
        </p:txBody>
      </p:sp>
    </p:spTree>
    <p:extLst>
      <p:ext uri="{BB962C8B-B14F-4D97-AF65-F5344CB8AC3E}">
        <p14:creationId xmlns:p14="http://schemas.microsoft.com/office/powerpoint/2010/main" val="15557677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A3CDBF07-30B2-7952-F22B-A3050A608354}"/>
              </a:ext>
            </a:extLst>
          </p:cNvPr>
          <p:cNvSpPr>
            <a:spLocks noGrp="1"/>
          </p:cNvSpPr>
          <p:nvPr>
            <p:ph type="title"/>
          </p:nvPr>
        </p:nvSpPr>
        <p:spPr/>
        <p:txBody>
          <a:bodyPr/>
          <a:lstStyle/>
          <a:p>
            <a:r>
              <a:rPr lang="pl-PL"/>
              <a:t>Kliknij, aby edytować styl</a:t>
            </a:r>
          </a:p>
        </p:txBody>
      </p:sp>
      <p:sp>
        <p:nvSpPr>
          <p:cNvPr id="3" name="Symbol zastępczy zawartości 2">
            <a:extLst>
              <a:ext uri="{FF2B5EF4-FFF2-40B4-BE49-F238E27FC236}">
                <a16:creationId xmlns:a16="http://schemas.microsoft.com/office/drawing/2014/main" id="{0CD5EC1B-4F59-17EB-09B8-77CCF92FFC4C}"/>
              </a:ext>
            </a:extLst>
          </p:cNvPr>
          <p:cNvSpPr>
            <a:spLocks noGrp="1"/>
          </p:cNvSpPr>
          <p:nvPr>
            <p:ph idx="1"/>
          </p:nvPr>
        </p:nvSpPr>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EE0F7ED6-8485-12F2-293E-6E2D5B17A3A8}"/>
              </a:ext>
            </a:extLst>
          </p:cNvPr>
          <p:cNvSpPr>
            <a:spLocks noGrp="1"/>
          </p:cNvSpPr>
          <p:nvPr>
            <p:ph type="dt" sz="half" idx="10"/>
          </p:nvPr>
        </p:nvSpPr>
        <p:spPr/>
        <p:txBody>
          <a:bodyPr/>
          <a:lstStyle/>
          <a:p>
            <a:fld id="{E43A24FA-84A7-4C36-89C6-C344DE04CB04}" type="datetimeFigureOut">
              <a:rPr lang="pl-PL" smtClean="0"/>
              <a:t>26.11.2023</a:t>
            </a:fld>
            <a:endParaRPr lang="pl-PL"/>
          </a:p>
        </p:txBody>
      </p:sp>
      <p:sp>
        <p:nvSpPr>
          <p:cNvPr id="5" name="Symbol zastępczy stopki 4">
            <a:extLst>
              <a:ext uri="{FF2B5EF4-FFF2-40B4-BE49-F238E27FC236}">
                <a16:creationId xmlns:a16="http://schemas.microsoft.com/office/drawing/2014/main" id="{468E7DDD-40F9-B356-B482-EA9059B58999}"/>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6B8B3941-9CC8-61F6-B63B-3FB33D731DD7}"/>
              </a:ext>
            </a:extLst>
          </p:cNvPr>
          <p:cNvSpPr>
            <a:spLocks noGrp="1"/>
          </p:cNvSpPr>
          <p:nvPr>
            <p:ph type="sldNum" sz="quarter" idx="12"/>
          </p:nvPr>
        </p:nvSpPr>
        <p:spPr/>
        <p:txBody>
          <a:bodyPr/>
          <a:lstStyle/>
          <a:p>
            <a:fld id="{FDA03428-AC2A-435C-991B-7035853DB234}" type="slidenum">
              <a:rPr lang="pl-PL" smtClean="0"/>
              <a:t>‹#›</a:t>
            </a:fld>
            <a:endParaRPr lang="pl-PL"/>
          </a:p>
        </p:txBody>
      </p:sp>
    </p:spTree>
    <p:extLst>
      <p:ext uri="{BB962C8B-B14F-4D97-AF65-F5344CB8AC3E}">
        <p14:creationId xmlns:p14="http://schemas.microsoft.com/office/powerpoint/2010/main" val="4904181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734A6D4-EE4D-7229-2DAB-3974C89043BE}"/>
              </a:ext>
            </a:extLst>
          </p:cNvPr>
          <p:cNvSpPr>
            <a:spLocks noGrp="1"/>
          </p:cNvSpPr>
          <p:nvPr>
            <p:ph type="title"/>
          </p:nvPr>
        </p:nvSpPr>
        <p:spPr>
          <a:xfrm>
            <a:off x="831850" y="1709738"/>
            <a:ext cx="10515600" cy="2852737"/>
          </a:xfrm>
        </p:spPr>
        <p:txBody>
          <a:bodyPr anchor="b"/>
          <a:lstStyle>
            <a:lvl1pPr>
              <a:defRPr sz="6000"/>
            </a:lvl1pPr>
          </a:lstStyle>
          <a:p>
            <a:r>
              <a:rPr lang="pl-PL"/>
              <a:t>Kliknij, aby edytować styl</a:t>
            </a:r>
          </a:p>
        </p:txBody>
      </p:sp>
      <p:sp>
        <p:nvSpPr>
          <p:cNvPr id="3" name="Symbol zastępczy tekstu 2">
            <a:extLst>
              <a:ext uri="{FF2B5EF4-FFF2-40B4-BE49-F238E27FC236}">
                <a16:creationId xmlns:a16="http://schemas.microsoft.com/office/drawing/2014/main" id="{C662D816-1999-B1A2-2AFB-7B876DE8831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l-PL"/>
              <a:t>Kliknij, aby edytować style wzorca tekstu</a:t>
            </a:r>
          </a:p>
        </p:txBody>
      </p:sp>
      <p:sp>
        <p:nvSpPr>
          <p:cNvPr id="4" name="Symbol zastępczy daty 3">
            <a:extLst>
              <a:ext uri="{FF2B5EF4-FFF2-40B4-BE49-F238E27FC236}">
                <a16:creationId xmlns:a16="http://schemas.microsoft.com/office/drawing/2014/main" id="{6FD6A0EA-FDB8-5834-EE8E-90D7732C3D48}"/>
              </a:ext>
            </a:extLst>
          </p:cNvPr>
          <p:cNvSpPr>
            <a:spLocks noGrp="1"/>
          </p:cNvSpPr>
          <p:nvPr>
            <p:ph type="dt" sz="half" idx="10"/>
          </p:nvPr>
        </p:nvSpPr>
        <p:spPr/>
        <p:txBody>
          <a:bodyPr/>
          <a:lstStyle/>
          <a:p>
            <a:fld id="{E43A24FA-84A7-4C36-89C6-C344DE04CB04}" type="datetimeFigureOut">
              <a:rPr lang="pl-PL" smtClean="0"/>
              <a:t>26.11.2023</a:t>
            </a:fld>
            <a:endParaRPr lang="pl-PL"/>
          </a:p>
        </p:txBody>
      </p:sp>
      <p:sp>
        <p:nvSpPr>
          <p:cNvPr id="5" name="Symbol zastępczy stopki 4">
            <a:extLst>
              <a:ext uri="{FF2B5EF4-FFF2-40B4-BE49-F238E27FC236}">
                <a16:creationId xmlns:a16="http://schemas.microsoft.com/office/drawing/2014/main" id="{3A7054B7-82A1-76CB-C664-F76B0FF3EFB9}"/>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5A710DFC-98AD-DB70-D443-4ECA4134BD31}"/>
              </a:ext>
            </a:extLst>
          </p:cNvPr>
          <p:cNvSpPr>
            <a:spLocks noGrp="1"/>
          </p:cNvSpPr>
          <p:nvPr>
            <p:ph type="sldNum" sz="quarter" idx="12"/>
          </p:nvPr>
        </p:nvSpPr>
        <p:spPr/>
        <p:txBody>
          <a:bodyPr/>
          <a:lstStyle/>
          <a:p>
            <a:fld id="{FDA03428-AC2A-435C-991B-7035853DB234}" type="slidenum">
              <a:rPr lang="pl-PL" smtClean="0"/>
              <a:t>‹#›</a:t>
            </a:fld>
            <a:endParaRPr lang="pl-PL"/>
          </a:p>
        </p:txBody>
      </p:sp>
    </p:spTree>
    <p:extLst>
      <p:ext uri="{BB962C8B-B14F-4D97-AF65-F5344CB8AC3E}">
        <p14:creationId xmlns:p14="http://schemas.microsoft.com/office/powerpoint/2010/main" val="37430709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59A395D5-A5F3-F03C-772B-305F3739A6DC}"/>
              </a:ext>
            </a:extLst>
          </p:cNvPr>
          <p:cNvSpPr>
            <a:spLocks noGrp="1"/>
          </p:cNvSpPr>
          <p:nvPr>
            <p:ph type="title"/>
          </p:nvPr>
        </p:nvSpPr>
        <p:spPr/>
        <p:txBody>
          <a:bodyPr/>
          <a:lstStyle/>
          <a:p>
            <a:r>
              <a:rPr lang="pl-PL"/>
              <a:t>Kliknij, aby edytować styl</a:t>
            </a:r>
          </a:p>
        </p:txBody>
      </p:sp>
      <p:sp>
        <p:nvSpPr>
          <p:cNvPr id="3" name="Symbol zastępczy zawartości 2">
            <a:extLst>
              <a:ext uri="{FF2B5EF4-FFF2-40B4-BE49-F238E27FC236}">
                <a16:creationId xmlns:a16="http://schemas.microsoft.com/office/drawing/2014/main" id="{E6E2C63F-F1C7-15C6-0334-CE0AD77590A4}"/>
              </a:ext>
            </a:extLst>
          </p:cNvPr>
          <p:cNvSpPr>
            <a:spLocks noGrp="1"/>
          </p:cNvSpPr>
          <p:nvPr>
            <p:ph sz="half" idx="1"/>
          </p:nvPr>
        </p:nvSpPr>
        <p:spPr>
          <a:xfrm>
            <a:off x="838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zawartości 3">
            <a:extLst>
              <a:ext uri="{FF2B5EF4-FFF2-40B4-BE49-F238E27FC236}">
                <a16:creationId xmlns:a16="http://schemas.microsoft.com/office/drawing/2014/main" id="{B83D7D84-DED9-D9B7-31DD-472F8B736301}"/>
              </a:ext>
            </a:extLst>
          </p:cNvPr>
          <p:cNvSpPr>
            <a:spLocks noGrp="1"/>
          </p:cNvSpPr>
          <p:nvPr>
            <p:ph sz="half" idx="2"/>
          </p:nvPr>
        </p:nvSpPr>
        <p:spPr>
          <a:xfrm>
            <a:off x="6172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daty 4">
            <a:extLst>
              <a:ext uri="{FF2B5EF4-FFF2-40B4-BE49-F238E27FC236}">
                <a16:creationId xmlns:a16="http://schemas.microsoft.com/office/drawing/2014/main" id="{614570A9-FD51-12CA-2888-0C073C984BD7}"/>
              </a:ext>
            </a:extLst>
          </p:cNvPr>
          <p:cNvSpPr>
            <a:spLocks noGrp="1"/>
          </p:cNvSpPr>
          <p:nvPr>
            <p:ph type="dt" sz="half" idx="10"/>
          </p:nvPr>
        </p:nvSpPr>
        <p:spPr/>
        <p:txBody>
          <a:bodyPr/>
          <a:lstStyle/>
          <a:p>
            <a:fld id="{E43A24FA-84A7-4C36-89C6-C344DE04CB04}" type="datetimeFigureOut">
              <a:rPr lang="pl-PL" smtClean="0"/>
              <a:t>26.11.2023</a:t>
            </a:fld>
            <a:endParaRPr lang="pl-PL"/>
          </a:p>
        </p:txBody>
      </p:sp>
      <p:sp>
        <p:nvSpPr>
          <p:cNvPr id="6" name="Symbol zastępczy stopki 5">
            <a:extLst>
              <a:ext uri="{FF2B5EF4-FFF2-40B4-BE49-F238E27FC236}">
                <a16:creationId xmlns:a16="http://schemas.microsoft.com/office/drawing/2014/main" id="{1137ACFF-4651-8506-E7F0-3C4931357A39}"/>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0C59D674-9FB1-7E5E-2F2C-686F853B4F06}"/>
              </a:ext>
            </a:extLst>
          </p:cNvPr>
          <p:cNvSpPr>
            <a:spLocks noGrp="1"/>
          </p:cNvSpPr>
          <p:nvPr>
            <p:ph type="sldNum" sz="quarter" idx="12"/>
          </p:nvPr>
        </p:nvSpPr>
        <p:spPr/>
        <p:txBody>
          <a:bodyPr/>
          <a:lstStyle/>
          <a:p>
            <a:fld id="{FDA03428-AC2A-435C-991B-7035853DB234}" type="slidenum">
              <a:rPr lang="pl-PL" smtClean="0"/>
              <a:t>‹#›</a:t>
            </a:fld>
            <a:endParaRPr lang="pl-PL"/>
          </a:p>
        </p:txBody>
      </p:sp>
    </p:spTree>
    <p:extLst>
      <p:ext uri="{BB962C8B-B14F-4D97-AF65-F5344CB8AC3E}">
        <p14:creationId xmlns:p14="http://schemas.microsoft.com/office/powerpoint/2010/main" val="1589489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192CF0BC-5F50-DA29-FC4B-E85027E98434}"/>
              </a:ext>
            </a:extLst>
          </p:cNvPr>
          <p:cNvSpPr>
            <a:spLocks noGrp="1"/>
          </p:cNvSpPr>
          <p:nvPr>
            <p:ph type="title"/>
          </p:nvPr>
        </p:nvSpPr>
        <p:spPr>
          <a:xfrm>
            <a:off x="839788" y="365125"/>
            <a:ext cx="10515600" cy="1325563"/>
          </a:xfrm>
        </p:spPr>
        <p:txBody>
          <a:bodyPr/>
          <a:lstStyle/>
          <a:p>
            <a:r>
              <a:rPr lang="pl-PL"/>
              <a:t>Kliknij, aby edytować styl</a:t>
            </a:r>
          </a:p>
        </p:txBody>
      </p:sp>
      <p:sp>
        <p:nvSpPr>
          <p:cNvPr id="3" name="Symbol zastępczy tekstu 2">
            <a:extLst>
              <a:ext uri="{FF2B5EF4-FFF2-40B4-BE49-F238E27FC236}">
                <a16:creationId xmlns:a16="http://schemas.microsoft.com/office/drawing/2014/main" id="{CACDDB71-46DA-FBBE-9B64-1FEC8320FFB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4" name="Symbol zastępczy zawartości 3">
            <a:extLst>
              <a:ext uri="{FF2B5EF4-FFF2-40B4-BE49-F238E27FC236}">
                <a16:creationId xmlns:a16="http://schemas.microsoft.com/office/drawing/2014/main" id="{3E3427AB-927F-7002-D7C3-6AE502EACFBE}"/>
              </a:ext>
            </a:extLst>
          </p:cNvPr>
          <p:cNvSpPr>
            <a:spLocks noGrp="1"/>
          </p:cNvSpPr>
          <p:nvPr>
            <p:ph sz="half" idx="2"/>
          </p:nvPr>
        </p:nvSpPr>
        <p:spPr>
          <a:xfrm>
            <a:off x="839788" y="2505075"/>
            <a:ext cx="5157787"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tekstu 4">
            <a:extLst>
              <a:ext uri="{FF2B5EF4-FFF2-40B4-BE49-F238E27FC236}">
                <a16:creationId xmlns:a16="http://schemas.microsoft.com/office/drawing/2014/main" id="{BCBB8F94-B944-CEC6-0CC0-CEC44CD4514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6" name="Symbol zastępczy zawartości 5">
            <a:extLst>
              <a:ext uri="{FF2B5EF4-FFF2-40B4-BE49-F238E27FC236}">
                <a16:creationId xmlns:a16="http://schemas.microsoft.com/office/drawing/2014/main" id="{4C29C66A-1937-C27E-E7EC-C2581BED0981}"/>
              </a:ext>
            </a:extLst>
          </p:cNvPr>
          <p:cNvSpPr>
            <a:spLocks noGrp="1"/>
          </p:cNvSpPr>
          <p:nvPr>
            <p:ph sz="quarter" idx="4"/>
          </p:nvPr>
        </p:nvSpPr>
        <p:spPr>
          <a:xfrm>
            <a:off x="6172200" y="2505075"/>
            <a:ext cx="5183188"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7" name="Symbol zastępczy daty 6">
            <a:extLst>
              <a:ext uri="{FF2B5EF4-FFF2-40B4-BE49-F238E27FC236}">
                <a16:creationId xmlns:a16="http://schemas.microsoft.com/office/drawing/2014/main" id="{D543C9B8-C5B3-05FA-F1FF-A92ECA661F21}"/>
              </a:ext>
            </a:extLst>
          </p:cNvPr>
          <p:cNvSpPr>
            <a:spLocks noGrp="1"/>
          </p:cNvSpPr>
          <p:nvPr>
            <p:ph type="dt" sz="half" idx="10"/>
          </p:nvPr>
        </p:nvSpPr>
        <p:spPr/>
        <p:txBody>
          <a:bodyPr/>
          <a:lstStyle/>
          <a:p>
            <a:fld id="{E43A24FA-84A7-4C36-89C6-C344DE04CB04}" type="datetimeFigureOut">
              <a:rPr lang="pl-PL" smtClean="0"/>
              <a:t>26.11.2023</a:t>
            </a:fld>
            <a:endParaRPr lang="pl-PL"/>
          </a:p>
        </p:txBody>
      </p:sp>
      <p:sp>
        <p:nvSpPr>
          <p:cNvPr id="8" name="Symbol zastępczy stopki 7">
            <a:extLst>
              <a:ext uri="{FF2B5EF4-FFF2-40B4-BE49-F238E27FC236}">
                <a16:creationId xmlns:a16="http://schemas.microsoft.com/office/drawing/2014/main" id="{0D84DC20-73AF-B8D1-A8F1-77091D109DE7}"/>
              </a:ext>
            </a:extLst>
          </p:cNvPr>
          <p:cNvSpPr>
            <a:spLocks noGrp="1"/>
          </p:cNvSpPr>
          <p:nvPr>
            <p:ph type="ftr" sz="quarter" idx="11"/>
          </p:nvPr>
        </p:nvSpPr>
        <p:spPr/>
        <p:txBody>
          <a:bodyPr/>
          <a:lstStyle/>
          <a:p>
            <a:endParaRPr lang="pl-PL"/>
          </a:p>
        </p:txBody>
      </p:sp>
      <p:sp>
        <p:nvSpPr>
          <p:cNvPr id="9" name="Symbol zastępczy numeru slajdu 8">
            <a:extLst>
              <a:ext uri="{FF2B5EF4-FFF2-40B4-BE49-F238E27FC236}">
                <a16:creationId xmlns:a16="http://schemas.microsoft.com/office/drawing/2014/main" id="{352AF58F-EB15-4CA4-76B8-D9F143D8033F}"/>
              </a:ext>
            </a:extLst>
          </p:cNvPr>
          <p:cNvSpPr>
            <a:spLocks noGrp="1"/>
          </p:cNvSpPr>
          <p:nvPr>
            <p:ph type="sldNum" sz="quarter" idx="12"/>
          </p:nvPr>
        </p:nvSpPr>
        <p:spPr/>
        <p:txBody>
          <a:bodyPr/>
          <a:lstStyle/>
          <a:p>
            <a:fld id="{FDA03428-AC2A-435C-991B-7035853DB234}" type="slidenum">
              <a:rPr lang="pl-PL" smtClean="0"/>
              <a:t>‹#›</a:t>
            </a:fld>
            <a:endParaRPr lang="pl-PL"/>
          </a:p>
        </p:txBody>
      </p:sp>
    </p:spTree>
    <p:extLst>
      <p:ext uri="{BB962C8B-B14F-4D97-AF65-F5344CB8AC3E}">
        <p14:creationId xmlns:p14="http://schemas.microsoft.com/office/powerpoint/2010/main" val="41758126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32994E2A-3B98-0DB4-A201-05F390A33C88}"/>
              </a:ext>
            </a:extLst>
          </p:cNvPr>
          <p:cNvSpPr>
            <a:spLocks noGrp="1"/>
          </p:cNvSpPr>
          <p:nvPr>
            <p:ph type="title"/>
          </p:nvPr>
        </p:nvSpPr>
        <p:spPr/>
        <p:txBody>
          <a:bodyPr/>
          <a:lstStyle/>
          <a:p>
            <a:r>
              <a:rPr lang="pl-PL"/>
              <a:t>Kliknij, aby edytować styl</a:t>
            </a:r>
          </a:p>
        </p:txBody>
      </p:sp>
      <p:sp>
        <p:nvSpPr>
          <p:cNvPr id="3" name="Symbol zastępczy daty 2">
            <a:extLst>
              <a:ext uri="{FF2B5EF4-FFF2-40B4-BE49-F238E27FC236}">
                <a16:creationId xmlns:a16="http://schemas.microsoft.com/office/drawing/2014/main" id="{E461DBEA-99A7-0E43-F252-DCD5792935B0}"/>
              </a:ext>
            </a:extLst>
          </p:cNvPr>
          <p:cNvSpPr>
            <a:spLocks noGrp="1"/>
          </p:cNvSpPr>
          <p:nvPr>
            <p:ph type="dt" sz="half" idx="10"/>
          </p:nvPr>
        </p:nvSpPr>
        <p:spPr/>
        <p:txBody>
          <a:bodyPr/>
          <a:lstStyle/>
          <a:p>
            <a:fld id="{E43A24FA-84A7-4C36-89C6-C344DE04CB04}" type="datetimeFigureOut">
              <a:rPr lang="pl-PL" smtClean="0"/>
              <a:t>26.11.2023</a:t>
            </a:fld>
            <a:endParaRPr lang="pl-PL"/>
          </a:p>
        </p:txBody>
      </p:sp>
      <p:sp>
        <p:nvSpPr>
          <p:cNvPr id="4" name="Symbol zastępczy stopki 3">
            <a:extLst>
              <a:ext uri="{FF2B5EF4-FFF2-40B4-BE49-F238E27FC236}">
                <a16:creationId xmlns:a16="http://schemas.microsoft.com/office/drawing/2014/main" id="{FF63E991-A58D-4F6C-D709-D90B31A0E108}"/>
              </a:ext>
            </a:extLst>
          </p:cNvPr>
          <p:cNvSpPr>
            <a:spLocks noGrp="1"/>
          </p:cNvSpPr>
          <p:nvPr>
            <p:ph type="ftr" sz="quarter" idx="11"/>
          </p:nvPr>
        </p:nvSpPr>
        <p:spPr/>
        <p:txBody>
          <a:bodyPr/>
          <a:lstStyle/>
          <a:p>
            <a:endParaRPr lang="pl-PL"/>
          </a:p>
        </p:txBody>
      </p:sp>
      <p:sp>
        <p:nvSpPr>
          <p:cNvPr id="5" name="Symbol zastępczy numeru slajdu 4">
            <a:extLst>
              <a:ext uri="{FF2B5EF4-FFF2-40B4-BE49-F238E27FC236}">
                <a16:creationId xmlns:a16="http://schemas.microsoft.com/office/drawing/2014/main" id="{36FEE881-F7E6-ABDF-37EE-DFED1D4D0528}"/>
              </a:ext>
            </a:extLst>
          </p:cNvPr>
          <p:cNvSpPr>
            <a:spLocks noGrp="1"/>
          </p:cNvSpPr>
          <p:nvPr>
            <p:ph type="sldNum" sz="quarter" idx="12"/>
          </p:nvPr>
        </p:nvSpPr>
        <p:spPr/>
        <p:txBody>
          <a:bodyPr/>
          <a:lstStyle/>
          <a:p>
            <a:fld id="{FDA03428-AC2A-435C-991B-7035853DB234}" type="slidenum">
              <a:rPr lang="pl-PL" smtClean="0"/>
              <a:t>‹#›</a:t>
            </a:fld>
            <a:endParaRPr lang="pl-PL"/>
          </a:p>
        </p:txBody>
      </p:sp>
    </p:spTree>
    <p:extLst>
      <p:ext uri="{BB962C8B-B14F-4D97-AF65-F5344CB8AC3E}">
        <p14:creationId xmlns:p14="http://schemas.microsoft.com/office/powerpoint/2010/main" val="38259411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a:extLst>
              <a:ext uri="{FF2B5EF4-FFF2-40B4-BE49-F238E27FC236}">
                <a16:creationId xmlns:a16="http://schemas.microsoft.com/office/drawing/2014/main" id="{74646596-3139-01B0-51FA-6FE3914836A7}"/>
              </a:ext>
            </a:extLst>
          </p:cNvPr>
          <p:cNvSpPr>
            <a:spLocks noGrp="1"/>
          </p:cNvSpPr>
          <p:nvPr>
            <p:ph type="dt" sz="half" idx="10"/>
          </p:nvPr>
        </p:nvSpPr>
        <p:spPr/>
        <p:txBody>
          <a:bodyPr/>
          <a:lstStyle/>
          <a:p>
            <a:fld id="{E43A24FA-84A7-4C36-89C6-C344DE04CB04}" type="datetimeFigureOut">
              <a:rPr lang="pl-PL" smtClean="0"/>
              <a:t>26.11.2023</a:t>
            </a:fld>
            <a:endParaRPr lang="pl-PL"/>
          </a:p>
        </p:txBody>
      </p:sp>
      <p:sp>
        <p:nvSpPr>
          <p:cNvPr id="3" name="Symbol zastępczy stopki 2">
            <a:extLst>
              <a:ext uri="{FF2B5EF4-FFF2-40B4-BE49-F238E27FC236}">
                <a16:creationId xmlns:a16="http://schemas.microsoft.com/office/drawing/2014/main" id="{6DA296E7-B20B-ED78-ACAC-76D28D3D10DA}"/>
              </a:ext>
            </a:extLst>
          </p:cNvPr>
          <p:cNvSpPr>
            <a:spLocks noGrp="1"/>
          </p:cNvSpPr>
          <p:nvPr>
            <p:ph type="ftr" sz="quarter" idx="11"/>
          </p:nvPr>
        </p:nvSpPr>
        <p:spPr/>
        <p:txBody>
          <a:bodyPr/>
          <a:lstStyle/>
          <a:p>
            <a:endParaRPr lang="pl-PL"/>
          </a:p>
        </p:txBody>
      </p:sp>
      <p:sp>
        <p:nvSpPr>
          <p:cNvPr id="4" name="Symbol zastępczy numeru slajdu 3">
            <a:extLst>
              <a:ext uri="{FF2B5EF4-FFF2-40B4-BE49-F238E27FC236}">
                <a16:creationId xmlns:a16="http://schemas.microsoft.com/office/drawing/2014/main" id="{C497BC89-3C51-BCAA-FFD8-06BA7E5C82ED}"/>
              </a:ext>
            </a:extLst>
          </p:cNvPr>
          <p:cNvSpPr>
            <a:spLocks noGrp="1"/>
          </p:cNvSpPr>
          <p:nvPr>
            <p:ph type="sldNum" sz="quarter" idx="12"/>
          </p:nvPr>
        </p:nvSpPr>
        <p:spPr/>
        <p:txBody>
          <a:bodyPr/>
          <a:lstStyle/>
          <a:p>
            <a:fld id="{FDA03428-AC2A-435C-991B-7035853DB234}" type="slidenum">
              <a:rPr lang="pl-PL" smtClean="0"/>
              <a:t>‹#›</a:t>
            </a:fld>
            <a:endParaRPr lang="pl-PL"/>
          </a:p>
        </p:txBody>
      </p:sp>
    </p:spTree>
    <p:extLst>
      <p:ext uri="{BB962C8B-B14F-4D97-AF65-F5344CB8AC3E}">
        <p14:creationId xmlns:p14="http://schemas.microsoft.com/office/powerpoint/2010/main" val="9845093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6CABEC1C-9207-A504-6105-19DA00D885A1}"/>
              </a:ext>
            </a:extLst>
          </p:cNvPr>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zawartości 2">
            <a:extLst>
              <a:ext uri="{FF2B5EF4-FFF2-40B4-BE49-F238E27FC236}">
                <a16:creationId xmlns:a16="http://schemas.microsoft.com/office/drawing/2014/main" id="{06936671-41C1-9A0A-F31F-54826F63A80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tekstu 3">
            <a:extLst>
              <a:ext uri="{FF2B5EF4-FFF2-40B4-BE49-F238E27FC236}">
                <a16:creationId xmlns:a16="http://schemas.microsoft.com/office/drawing/2014/main" id="{2DF7F35C-FC25-E32A-C0B1-7C974BD0CFA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a:extLst>
              <a:ext uri="{FF2B5EF4-FFF2-40B4-BE49-F238E27FC236}">
                <a16:creationId xmlns:a16="http://schemas.microsoft.com/office/drawing/2014/main" id="{BC0524F6-D653-82F7-8874-33E3D4680651}"/>
              </a:ext>
            </a:extLst>
          </p:cNvPr>
          <p:cNvSpPr>
            <a:spLocks noGrp="1"/>
          </p:cNvSpPr>
          <p:nvPr>
            <p:ph type="dt" sz="half" idx="10"/>
          </p:nvPr>
        </p:nvSpPr>
        <p:spPr/>
        <p:txBody>
          <a:bodyPr/>
          <a:lstStyle/>
          <a:p>
            <a:fld id="{E43A24FA-84A7-4C36-89C6-C344DE04CB04}" type="datetimeFigureOut">
              <a:rPr lang="pl-PL" smtClean="0"/>
              <a:t>26.11.2023</a:t>
            </a:fld>
            <a:endParaRPr lang="pl-PL"/>
          </a:p>
        </p:txBody>
      </p:sp>
      <p:sp>
        <p:nvSpPr>
          <p:cNvPr id="6" name="Symbol zastępczy stopki 5">
            <a:extLst>
              <a:ext uri="{FF2B5EF4-FFF2-40B4-BE49-F238E27FC236}">
                <a16:creationId xmlns:a16="http://schemas.microsoft.com/office/drawing/2014/main" id="{D8949FF1-5FA8-201C-3A9B-9CC8A9825F94}"/>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08605054-778D-29ED-1AA3-43B927D79507}"/>
              </a:ext>
            </a:extLst>
          </p:cNvPr>
          <p:cNvSpPr>
            <a:spLocks noGrp="1"/>
          </p:cNvSpPr>
          <p:nvPr>
            <p:ph type="sldNum" sz="quarter" idx="12"/>
          </p:nvPr>
        </p:nvSpPr>
        <p:spPr/>
        <p:txBody>
          <a:bodyPr/>
          <a:lstStyle/>
          <a:p>
            <a:fld id="{FDA03428-AC2A-435C-991B-7035853DB234}" type="slidenum">
              <a:rPr lang="pl-PL" smtClean="0"/>
              <a:t>‹#›</a:t>
            </a:fld>
            <a:endParaRPr lang="pl-PL"/>
          </a:p>
        </p:txBody>
      </p:sp>
    </p:spTree>
    <p:extLst>
      <p:ext uri="{BB962C8B-B14F-4D97-AF65-F5344CB8AC3E}">
        <p14:creationId xmlns:p14="http://schemas.microsoft.com/office/powerpoint/2010/main" val="40454392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FF2C27F0-BFA6-B561-7586-4B937CAB4D38}"/>
              </a:ext>
            </a:extLst>
          </p:cNvPr>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obrazu 2">
            <a:extLst>
              <a:ext uri="{FF2B5EF4-FFF2-40B4-BE49-F238E27FC236}">
                <a16:creationId xmlns:a16="http://schemas.microsoft.com/office/drawing/2014/main" id="{398004E5-BCF8-04BB-C375-5C932C92ADA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a:extLst>
              <a:ext uri="{FF2B5EF4-FFF2-40B4-BE49-F238E27FC236}">
                <a16:creationId xmlns:a16="http://schemas.microsoft.com/office/drawing/2014/main" id="{6A594EAD-4B26-369D-9C10-C6260667568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a:extLst>
              <a:ext uri="{FF2B5EF4-FFF2-40B4-BE49-F238E27FC236}">
                <a16:creationId xmlns:a16="http://schemas.microsoft.com/office/drawing/2014/main" id="{AC655AB4-9C6A-0D1E-B508-ECD28EF5EA56}"/>
              </a:ext>
            </a:extLst>
          </p:cNvPr>
          <p:cNvSpPr>
            <a:spLocks noGrp="1"/>
          </p:cNvSpPr>
          <p:nvPr>
            <p:ph type="dt" sz="half" idx="10"/>
          </p:nvPr>
        </p:nvSpPr>
        <p:spPr/>
        <p:txBody>
          <a:bodyPr/>
          <a:lstStyle/>
          <a:p>
            <a:fld id="{E43A24FA-84A7-4C36-89C6-C344DE04CB04}" type="datetimeFigureOut">
              <a:rPr lang="pl-PL" smtClean="0"/>
              <a:t>26.11.2023</a:t>
            </a:fld>
            <a:endParaRPr lang="pl-PL"/>
          </a:p>
        </p:txBody>
      </p:sp>
      <p:sp>
        <p:nvSpPr>
          <p:cNvPr id="6" name="Symbol zastępczy stopki 5">
            <a:extLst>
              <a:ext uri="{FF2B5EF4-FFF2-40B4-BE49-F238E27FC236}">
                <a16:creationId xmlns:a16="http://schemas.microsoft.com/office/drawing/2014/main" id="{B87C448F-E3F3-9877-8069-B41B49C1906B}"/>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D156C942-DF79-C017-F1CF-E8F31E0880C8}"/>
              </a:ext>
            </a:extLst>
          </p:cNvPr>
          <p:cNvSpPr>
            <a:spLocks noGrp="1"/>
          </p:cNvSpPr>
          <p:nvPr>
            <p:ph type="sldNum" sz="quarter" idx="12"/>
          </p:nvPr>
        </p:nvSpPr>
        <p:spPr/>
        <p:txBody>
          <a:bodyPr/>
          <a:lstStyle/>
          <a:p>
            <a:fld id="{FDA03428-AC2A-435C-991B-7035853DB234}" type="slidenum">
              <a:rPr lang="pl-PL" smtClean="0"/>
              <a:t>‹#›</a:t>
            </a:fld>
            <a:endParaRPr lang="pl-PL"/>
          </a:p>
        </p:txBody>
      </p:sp>
    </p:spTree>
    <p:extLst>
      <p:ext uri="{BB962C8B-B14F-4D97-AF65-F5344CB8AC3E}">
        <p14:creationId xmlns:p14="http://schemas.microsoft.com/office/powerpoint/2010/main" val="22095458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tytułu 1">
            <a:extLst>
              <a:ext uri="{FF2B5EF4-FFF2-40B4-BE49-F238E27FC236}">
                <a16:creationId xmlns:a16="http://schemas.microsoft.com/office/drawing/2014/main" id="{D2FC9391-78E2-A2A8-4573-0A7EE46D712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l-PL"/>
              <a:t>Click to edit the style</a:t>
            </a:r>
          </a:p>
        </p:txBody>
      </p:sp>
      <p:sp>
        <p:nvSpPr>
          <p:cNvPr id="3" name="Symbol zastępczy tekstu 2">
            <a:extLst>
              <a:ext uri="{FF2B5EF4-FFF2-40B4-BE49-F238E27FC236}">
                <a16:creationId xmlns:a16="http://schemas.microsoft.com/office/drawing/2014/main" id="{61B5D1C8-6AE5-7EAA-0727-E2973837283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l-PL"/>
              <a:t>Click to edit the text pattern styles</a:t>
            </a:r>
          </a:p>
          <a:p>
            <a:pPr lvl="1"/>
            <a:r>
              <a:rPr lang="pl-PL"/>
              <a:t>Second level</a:t>
            </a:r>
          </a:p>
          <a:p>
            <a:pPr lvl="2"/>
            <a:r>
              <a:rPr lang="pl-PL"/>
              <a:t>Third level</a:t>
            </a:r>
          </a:p>
          <a:p>
            <a:pPr lvl="3"/>
            <a:r>
              <a:rPr lang="pl-PL"/>
              <a:t>Fourth level</a:t>
            </a:r>
          </a:p>
          <a:p>
            <a:pPr lvl="4"/>
            <a:r>
              <a:rPr lang="pl-PL"/>
              <a:t>Fifth level</a:t>
            </a:r>
          </a:p>
        </p:txBody>
      </p:sp>
      <p:sp>
        <p:nvSpPr>
          <p:cNvPr id="4" name="Symbol zastępczy daty 3">
            <a:extLst>
              <a:ext uri="{FF2B5EF4-FFF2-40B4-BE49-F238E27FC236}">
                <a16:creationId xmlns:a16="http://schemas.microsoft.com/office/drawing/2014/main" id="{7BA1C6DD-41F0-4705-4AC2-26B50895780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3A24FA-84A7-4C36-89C6-C344DE04CB04}" type="datetimeFigureOut">
              <a:rPr lang="pl-PL" smtClean="0"/>
              <a:t>26.11.2023</a:t>
            </a:fld>
            <a:endParaRPr lang="pl-PL"/>
          </a:p>
        </p:txBody>
      </p:sp>
      <p:sp>
        <p:nvSpPr>
          <p:cNvPr id="5" name="Symbol zastępczy stopki 4">
            <a:extLst>
              <a:ext uri="{FF2B5EF4-FFF2-40B4-BE49-F238E27FC236}">
                <a16:creationId xmlns:a16="http://schemas.microsoft.com/office/drawing/2014/main" id="{C99EA256-CC3C-DE27-98CF-8C6DA3F8579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ymbol zastępczy numeru slajdu 5">
            <a:extLst>
              <a:ext uri="{FF2B5EF4-FFF2-40B4-BE49-F238E27FC236}">
                <a16:creationId xmlns:a16="http://schemas.microsoft.com/office/drawing/2014/main" id="{52E7ADE1-2ED4-112C-9306-10E02A1A6AE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A03428-AC2A-435C-991B-7035853DB234}" type="slidenum">
              <a:rPr lang="pl-PL" smtClean="0"/>
              <a:t>‹#›</a:t>
            </a:fld>
            <a:endParaRPr lang="pl-PL"/>
          </a:p>
        </p:txBody>
      </p:sp>
    </p:spTree>
    <p:extLst>
      <p:ext uri="{BB962C8B-B14F-4D97-AF65-F5344CB8AC3E}">
        <p14:creationId xmlns:p14="http://schemas.microsoft.com/office/powerpoint/2010/main" val="14059607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questy.org.pl/quest/odkryj-z-nami-zalew-w-cedzynie"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 Id="rId5" Type="http://schemas.openxmlformats.org/officeDocument/2006/relationships/image" Target="../media/image21.png"/><Relationship Id="rId4" Type="http://schemas.openxmlformats.org/officeDocument/2006/relationships/image" Target="../media/image19.png"/></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5.jpeg"/><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19.png"/></Relationships>
</file>

<file path=ppt/slides/_rels/slide2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5A59F003-E00A-43F9-91DC-CC54E3B874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Obraz 8" descr="Obraz zawierający na wolnym powietrzu, ubrania, trawa, niebo">
            <a:extLst>
              <a:ext uri="{FF2B5EF4-FFF2-40B4-BE49-F238E27FC236}">
                <a16:creationId xmlns:a16="http://schemas.microsoft.com/office/drawing/2014/main" id="{ABC77DAE-CBD9-8BD4-292C-13392A33A70B}"/>
              </a:ext>
            </a:extLst>
          </p:cNvPr>
          <p:cNvPicPr>
            <a:picLocks noChangeAspect="1"/>
          </p:cNvPicPr>
          <p:nvPr/>
        </p:nvPicPr>
        <p:blipFill rotWithShape="1">
          <a:blip r:embed="rId3">
            <a:extLst>
              <a:ext uri="{28A0092B-C50C-407E-A947-70E740481C1C}">
                <a14:useLocalDpi xmlns:a14="http://schemas.microsoft.com/office/drawing/2010/main" val="0"/>
              </a:ext>
            </a:extLst>
          </a:blip>
          <a:srcRect t="15730"/>
          <a:stretch/>
        </p:blipFill>
        <p:spPr>
          <a:xfrm>
            <a:off x="20" y="1"/>
            <a:ext cx="12191980" cy="6857999"/>
          </a:xfrm>
          <a:prstGeom prst="rect">
            <a:avLst/>
          </a:prstGeom>
        </p:spPr>
      </p:pic>
      <p:sp>
        <p:nvSpPr>
          <p:cNvPr id="21" name="Rectangle 20">
            <a:extLst>
              <a:ext uri="{FF2B5EF4-FFF2-40B4-BE49-F238E27FC236}">
                <a16:creationId xmlns:a16="http://schemas.microsoft.com/office/drawing/2014/main" id="{D74A4382-E3AD-430A-9A1F-DFA3E0E77A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3799865" y="-1524511"/>
            <a:ext cx="4592270" cy="12192001"/>
          </a:xfrm>
          <a:prstGeom prst="rect">
            <a:avLst/>
          </a:prstGeom>
          <a:gradFill>
            <a:gsLst>
              <a:gs pos="35000">
                <a:schemeClr val="tx1">
                  <a:alpha val="46000"/>
                </a:schemeClr>
              </a:gs>
              <a:gs pos="21000">
                <a:schemeClr val="tx1">
                  <a:alpha val="30000"/>
                </a:schemeClr>
              </a:gs>
              <a:gs pos="0">
                <a:schemeClr val="tx1">
                  <a:alpha val="0"/>
                </a:schemeClr>
              </a:gs>
              <a:gs pos="100000">
                <a:schemeClr val="tx1">
                  <a:alpha val="9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ytuł 1">
            <a:extLst>
              <a:ext uri="{FF2B5EF4-FFF2-40B4-BE49-F238E27FC236}">
                <a16:creationId xmlns:a16="http://schemas.microsoft.com/office/drawing/2014/main" id="{050E78D6-F072-48E7-8270-20EFBDD26F36}"/>
              </a:ext>
            </a:extLst>
          </p:cNvPr>
          <p:cNvSpPr>
            <a:spLocks noGrp="1"/>
          </p:cNvSpPr>
          <p:nvPr>
            <p:ph type="ctrTitle"/>
          </p:nvPr>
        </p:nvSpPr>
        <p:spPr>
          <a:xfrm>
            <a:off x="404553" y="3091928"/>
            <a:ext cx="9078562" cy="2387600"/>
          </a:xfrm>
        </p:spPr>
        <p:txBody>
          <a:bodyPr rtlCol="0">
            <a:normAutofit/>
          </a:bodyPr>
          <a:lstStyle/>
          <a:p>
            <a:pPr algn="l" rtl="0"/>
            <a:r>
              <a:rPr lang="en-US" sz="5100" dirty="0">
                <a:solidFill>
                  <a:schemeClr val="bg1"/>
                </a:solidFill>
                <a:latin typeface="+mn-lt"/>
                <a:ea typeface="+mn-ea"/>
                <a:cs typeface="+mn-cs"/>
              </a:rPr>
              <a:t>Good practices in working with local communities in Poland</a:t>
            </a:r>
            <a:endParaRPr lang="pl-PL" sz="5100" dirty="0">
              <a:solidFill>
                <a:schemeClr val="bg1"/>
              </a:solidFill>
              <a:latin typeface="+mn-lt"/>
              <a:ea typeface="+mn-ea"/>
              <a:cs typeface="+mn-cs"/>
            </a:endParaRPr>
          </a:p>
        </p:txBody>
      </p:sp>
      <p:sp>
        <p:nvSpPr>
          <p:cNvPr id="23" name="Rectangle: Rounded Corners 22">
            <a:extLst>
              <a:ext uri="{FF2B5EF4-FFF2-40B4-BE49-F238E27FC236}">
                <a16:creationId xmlns:a16="http://schemas.microsoft.com/office/drawing/2014/main" id="{79F40191-0F44-4FD1-82CC-ACB507C14B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575039"/>
            <a:ext cx="9785897" cy="685800"/>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odtytuł 4">
            <a:extLst>
              <a:ext uri="{FF2B5EF4-FFF2-40B4-BE49-F238E27FC236}">
                <a16:creationId xmlns:a16="http://schemas.microsoft.com/office/drawing/2014/main" id="{6A0FCD3A-F766-888F-B33F-3D7F5D401865}"/>
              </a:ext>
            </a:extLst>
          </p:cNvPr>
          <p:cNvSpPr>
            <a:spLocks noGrp="1"/>
          </p:cNvSpPr>
          <p:nvPr>
            <p:ph type="subTitle" idx="1"/>
          </p:nvPr>
        </p:nvSpPr>
        <p:spPr>
          <a:xfrm>
            <a:off x="404553" y="5624945"/>
            <a:ext cx="9078562" cy="592975"/>
          </a:xfrm>
        </p:spPr>
        <p:txBody>
          <a:bodyPr anchor="ctr">
            <a:normAutofit/>
          </a:bodyPr>
          <a:lstStyle/>
          <a:p>
            <a:pPr algn="l"/>
            <a:r>
              <a:rPr lang="en-US" sz="2400" dirty="0">
                <a:solidFill>
                  <a:schemeClr val="bg1"/>
                </a:solidFill>
                <a:latin typeface="+mn-lt"/>
                <a:ea typeface="+mn-ea"/>
                <a:cs typeface="+mn-cs"/>
              </a:rPr>
              <a:t>the example of selected areas</a:t>
            </a:r>
            <a:endParaRPr lang="pl-PL" dirty="0">
              <a:solidFill>
                <a:schemeClr val="bg1"/>
              </a:solidFill>
            </a:endParaRPr>
          </a:p>
        </p:txBody>
      </p:sp>
    </p:spTree>
    <p:extLst>
      <p:ext uri="{BB962C8B-B14F-4D97-AF65-F5344CB8AC3E}">
        <p14:creationId xmlns:p14="http://schemas.microsoft.com/office/powerpoint/2010/main" val="83405040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FC2879F-868F-46A0-BC94-6D949A3A35E7}"/>
              </a:ext>
            </a:extLst>
          </p:cNvPr>
          <p:cNvSpPr>
            <a:spLocks noGrp="1"/>
          </p:cNvSpPr>
          <p:nvPr>
            <p:ph type="title"/>
          </p:nvPr>
        </p:nvSpPr>
        <p:spPr>
          <a:xfrm>
            <a:off x="2243113" y="624110"/>
            <a:ext cx="9261499" cy="1280890"/>
          </a:xfrm>
        </p:spPr>
        <p:txBody>
          <a:bodyPr>
            <a:normAutofit fontScale="90000"/>
          </a:bodyPr>
          <a:lstStyle/>
          <a:p>
            <a:r>
              <a:rPr lang="pl-PL" sz="2200" b="1" dirty="0"/>
              <a:t>Quest "Discover with us the lagoon in Cedzyn". The expedition presents nature and the ecological approach of the inhabitants of the municipality of Górno to the world and their daily habits. The expedition leads along roads and paths around the lagoon in Cedzyna, allows visitors to get to know the local nature and draws attention to the ecological aspect.</a:t>
            </a:r>
            <a:br>
              <a:rPr lang="pl-PL" sz="1800" b="1" dirty="0"/>
            </a:br>
            <a:r>
              <a:rPr lang="pl-PL" sz="1800" b="1" dirty="0">
                <a:hlinkClick r:id="rId2"/>
              </a:rPr>
              <a:t>https://questy.org.pl/quest/odkryj-z-nami-zalew-w-cedzynie </a:t>
            </a:r>
          </a:p>
        </p:txBody>
      </p:sp>
      <p:pic>
        <p:nvPicPr>
          <p:cNvPr id="7" name="Symbol zastępczy zawartości 6">
            <a:extLst>
              <a:ext uri="{FF2B5EF4-FFF2-40B4-BE49-F238E27FC236}">
                <a16:creationId xmlns:a16="http://schemas.microsoft.com/office/drawing/2014/main" id="{F46D8827-F934-4671-E0C7-D5C80801D7DB}"/>
              </a:ext>
            </a:extLst>
          </p:cNvPr>
          <p:cNvPicPr>
            <a:picLocks noGrp="1" noChangeAspect="1"/>
          </p:cNvPicPr>
          <p:nvPr>
            <p:ph idx="1"/>
          </p:nvPr>
        </p:nvPicPr>
        <p:blipFill rotWithShape="1">
          <a:blip r:embed="rId3"/>
          <a:srcRect l="8559" t="18596" r="7955" b="14952"/>
          <a:stretch/>
        </p:blipFill>
        <p:spPr>
          <a:xfrm>
            <a:off x="2975811" y="2417134"/>
            <a:ext cx="8878614" cy="3973302"/>
          </a:xfrm>
        </p:spPr>
      </p:pic>
    </p:spTree>
    <p:extLst>
      <p:ext uri="{BB962C8B-B14F-4D97-AF65-F5344CB8AC3E}">
        <p14:creationId xmlns:p14="http://schemas.microsoft.com/office/powerpoint/2010/main" val="2535882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A8D8823F-1D02-E573-E022-6E26CE4856DC}"/>
              </a:ext>
            </a:extLst>
          </p:cNvPr>
          <p:cNvSpPr>
            <a:spLocks noGrp="1"/>
          </p:cNvSpPr>
          <p:nvPr>
            <p:ph type="title"/>
          </p:nvPr>
        </p:nvSpPr>
        <p:spPr>
          <a:xfrm>
            <a:off x="1855305" y="265043"/>
            <a:ext cx="9649308" cy="1639957"/>
          </a:xfrm>
        </p:spPr>
        <p:txBody>
          <a:bodyPr>
            <a:normAutofit fontScale="90000"/>
          </a:bodyPr>
          <a:lstStyle/>
          <a:p>
            <a:r>
              <a:rPr lang="pl-PL" sz="2400" b="1" dirty="0">
                <a:latin typeface="Calibri" panose="020F0502020204030204" pitchFamily="34" charset="0"/>
                <a:cs typeface="Calibri" panose="020F0502020204030204" pitchFamily="34" charset="0"/>
              </a:rPr>
              <a:t>As part of a neighbourhood initiative competition run by Centre for </a:t>
            </a:r>
            <a:r>
              <a:rPr lang="pl-PL" sz="2400" b="1" dirty="0" err="1">
                <a:latin typeface="Calibri" panose="020F0502020204030204" pitchFamily="34" charset="0"/>
                <a:cs typeface="Calibri" panose="020F0502020204030204" pitchFamily="34" charset="0"/>
              </a:rPr>
              <a:t>Social</a:t>
            </a:r>
            <a:r>
              <a:rPr lang="pl-PL" sz="2400" b="1" dirty="0">
                <a:latin typeface="Calibri" panose="020F0502020204030204" pitchFamily="34" charset="0"/>
                <a:cs typeface="Calibri" panose="020F0502020204030204" pitchFamily="34" charset="0"/>
              </a:rPr>
              <a:t> Services in Górno, residents won funding to implement their ideas for community activities. Among the winning initiatives were also those promoting ecology and the rich natural resources of the Górno municipality.</a:t>
            </a:r>
          </a:p>
        </p:txBody>
      </p:sp>
      <p:pic>
        <p:nvPicPr>
          <p:cNvPr id="5" name="Symbol zastępczy zawartości 4">
            <a:extLst>
              <a:ext uri="{FF2B5EF4-FFF2-40B4-BE49-F238E27FC236}">
                <a16:creationId xmlns:a16="http://schemas.microsoft.com/office/drawing/2014/main" id="{734729D2-601E-F724-61A9-707D93951244}"/>
              </a:ext>
            </a:extLst>
          </p:cNvPr>
          <p:cNvPicPr>
            <a:picLocks noGrp="1" noChangeAspect="1"/>
          </p:cNvPicPr>
          <p:nvPr>
            <p:ph idx="1"/>
          </p:nvPr>
        </p:nvPicPr>
        <p:blipFill rotWithShape="1">
          <a:blip r:embed="rId2"/>
          <a:srcRect l="25595" t="19993" r="29049" b="14768"/>
          <a:stretch/>
        </p:blipFill>
        <p:spPr>
          <a:xfrm>
            <a:off x="3983142" y="2231149"/>
            <a:ext cx="5393634" cy="4361808"/>
          </a:xfrm>
        </p:spPr>
      </p:pic>
    </p:spTree>
    <p:extLst>
      <p:ext uri="{BB962C8B-B14F-4D97-AF65-F5344CB8AC3E}">
        <p14:creationId xmlns:p14="http://schemas.microsoft.com/office/powerpoint/2010/main" val="29989620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F0A48E1-6B0C-1ACD-BBC8-8B9338DFAE48}"/>
              </a:ext>
            </a:extLst>
          </p:cNvPr>
          <p:cNvSpPr>
            <a:spLocks noGrp="1"/>
          </p:cNvSpPr>
          <p:nvPr>
            <p:ph type="title"/>
          </p:nvPr>
        </p:nvSpPr>
        <p:spPr/>
        <p:txBody>
          <a:bodyPr/>
          <a:lstStyle/>
          <a:p>
            <a:r>
              <a:rPr lang="pl-PL" dirty="0"/>
              <a:t>STARACHOWICE</a:t>
            </a:r>
          </a:p>
        </p:txBody>
      </p:sp>
      <p:sp>
        <p:nvSpPr>
          <p:cNvPr id="3" name="Symbol zastępczy tekstu 2">
            <a:extLst>
              <a:ext uri="{FF2B5EF4-FFF2-40B4-BE49-F238E27FC236}">
                <a16:creationId xmlns:a16="http://schemas.microsoft.com/office/drawing/2014/main" id="{10E74B6C-F4AA-A7B7-A47A-32FA8AE5DE4D}"/>
              </a:ext>
            </a:extLst>
          </p:cNvPr>
          <p:cNvSpPr>
            <a:spLocks noGrp="1"/>
          </p:cNvSpPr>
          <p:nvPr>
            <p:ph type="body" idx="1"/>
          </p:nvPr>
        </p:nvSpPr>
        <p:spPr/>
        <p:txBody>
          <a:bodyPr/>
          <a:lstStyle/>
          <a:p>
            <a:endParaRPr lang="pl-PL"/>
          </a:p>
        </p:txBody>
      </p:sp>
    </p:spTree>
    <p:extLst>
      <p:ext uri="{BB962C8B-B14F-4D97-AF65-F5344CB8AC3E}">
        <p14:creationId xmlns:p14="http://schemas.microsoft.com/office/powerpoint/2010/main" val="11582641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tekstu 1">
            <a:extLst>
              <a:ext uri="{FF2B5EF4-FFF2-40B4-BE49-F238E27FC236}">
                <a16:creationId xmlns:a16="http://schemas.microsoft.com/office/drawing/2014/main" id="{29F365CF-377F-AE63-A29C-8AF603FA1E1F}"/>
              </a:ext>
            </a:extLst>
          </p:cNvPr>
          <p:cNvSpPr txBox="1">
            <a:spLocks noGrp="1"/>
          </p:cNvSpPr>
          <p:nvPr>
            <p:ph type="body" idx="4294967295"/>
          </p:nvPr>
        </p:nvSpPr>
        <p:spPr>
          <a:xfrm>
            <a:off x="1791821" y="609584"/>
            <a:ext cx="8591699" cy="5057795"/>
          </a:xfrm>
        </p:spPr>
        <p:txBody>
          <a:bodyPr>
            <a:spAutoFit/>
          </a:bodyPr>
          <a:lstStyle/>
          <a:p>
            <a:pPr algn="just">
              <a:spcAft>
                <a:spcPts val="1500"/>
              </a:spcAft>
            </a:pPr>
            <a:r>
              <a:rPr lang="pl-PL" sz="2540" dirty="0">
                <a:latin typeface="Calibri" panose="020F0502020204030204" pitchFamily="34" charset="0"/>
                <a:cs typeface="Calibri" panose="020F0502020204030204" pitchFamily="34" charset="0"/>
              </a:rPr>
              <a:t>The Starachowice Municipality, through the services of the Municipal Office, municipal institutions, various non-governmental organisations and local communities, implements many undertakings aimed at improving the state of the natural environment, developing alternative sources of energy and preventing unfavourable climate change. These activities are carried out on the basis of strategic documents adopted by the Municipal Council:</a:t>
            </a:r>
          </a:p>
          <a:p>
            <a:pPr algn="just">
              <a:spcAft>
                <a:spcPts val="1500"/>
              </a:spcAft>
            </a:pPr>
            <a:r>
              <a:rPr lang="pl-PL" sz="2117" dirty="0">
                <a:latin typeface="Calibri" panose="020F0502020204030204" pitchFamily="34" charset="0"/>
                <a:cs typeface="Calibri" panose="020F0502020204030204" pitchFamily="34" charset="0"/>
              </a:rPr>
              <a:t>- PROGRAMME FOR LIMITING LOW EMISSIONS FOR THE MUNICIPALITY OF STARACHOWICE - adopted by Resolution No. II/8/2014 of the Municipal Council in Starachowice of 4 March 2014.</a:t>
            </a:r>
          </a:p>
          <a:p>
            <a:pPr algn="just">
              <a:spcAft>
                <a:spcPts val="1500"/>
              </a:spcAft>
            </a:pPr>
            <a:r>
              <a:rPr lang="pl-PL" sz="2117" dirty="0">
                <a:latin typeface="Calibri" panose="020F0502020204030204" pitchFamily="34" charset="0"/>
                <a:cs typeface="Calibri" panose="020F0502020204030204" pitchFamily="34" charset="0"/>
              </a:rPr>
              <a:t>- THE PLAN OF ADAPTATION TO CLIMATE CHANGES OF THE CITY OF STARACHOWICE WITH PERSPECTIVE TO 2030 adopted by Resolution No. IX/8/2023 of the Town Council in Starachowice of 29 September 2023.</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82B71E97-6699-6627-82A7-4CDBFB8E4CDA}"/>
              </a:ext>
            </a:extLst>
          </p:cNvPr>
          <p:cNvSpPr txBox="1">
            <a:spLocks noGrp="1"/>
          </p:cNvSpPr>
          <p:nvPr>
            <p:ph type="title" idx="4294967295"/>
          </p:nvPr>
        </p:nvSpPr>
        <p:spPr>
          <a:xfrm>
            <a:off x="1708384" y="645850"/>
            <a:ext cx="8780289" cy="561436"/>
          </a:xfrm>
        </p:spPr>
        <p:txBody>
          <a:bodyPr>
            <a:spAutoFit/>
          </a:bodyPr>
          <a:lstStyle/>
          <a:p>
            <a:pPr marL="228593" indent="-380988"/>
            <a:r>
              <a:rPr lang="pl-PL" sz="3387" b="1"/>
              <a:t>Selected main activities</a:t>
            </a:r>
          </a:p>
        </p:txBody>
      </p:sp>
      <p:sp>
        <p:nvSpPr>
          <p:cNvPr id="3" name="Symbol zastępczy tekstu 2">
            <a:extLst>
              <a:ext uri="{FF2B5EF4-FFF2-40B4-BE49-F238E27FC236}">
                <a16:creationId xmlns:a16="http://schemas.microsoft.com/office/drawing/2014/main" id="{C67C613B-02D1-E867-1B01-D9C2920A935F}"/>
              </a:ext>
            </a:extLst>
          </p:cNvPr>
          <p:cNvSpPr txBox="1">
            <a:spLocks noGrp="1"/>
          </p:cNvSpPr>
          <p:nvPr>
            <p:ph type="body" idx="4294967295"/>
          </p:nvPr>
        </p:nvSpPr>
        <p:spPr>
          <a:xfrm>
            <a:off x="1708384" y="1219168"/>
            <a:ext cx="8591318" cy="761979"/>
          </a:xfrm>
        </p:spPr>
        <p:txBody>
          <a:bodyPr/>
          <a:lstStyle/>
          <a:p>
            <a:pPr>
              <a:buClr>
                <a:srgbClr val="FF3366"/>
              </a:buClr>
              <a:buSzPct val="45000"/>
              <a:buFont typeface="StarSymbol"/>
              <a:buChar char="●"/>
            </a:pPr>
            <a:r>
              <a:rPr lang="pl-PL" sz="2117"/>
              <a:t>Introduction of free public transport using low-emission LNG buses</a:t>
            </a:r>
          </a:p>
        </p:txBody>
      </p:sp>
      <p:pic>
        <p:nvPicPr>
          <p:cNvPr id="4" name="Obraz 3">
            <a:extLst>
              <a:ext uri="{FF2B5EF4-FFF2-40B4-BE49-F238E27FC236}">
                <a16:creationId xmlns:a16="http://schemas.microsoft.com/office/drawing/2014/main" id="{22524DBB-EBE9-7828-8663-FFF32B7CE900}"/>
              </a:ext>
            </a:extLst>
          </p:cNvPr>
          <p:cNvPicPr>
            <a:picLocks noChangeAspect="1"/>
          </p:cNvPicPr>
          <p:nvPr/>
        </p:nvPicPr>
        <p:blipFill>
          <a:blip r:embed="rId3">
            <a:lum/>
            <a:alphaModFix/>
          </a:blip>
          <a:srcRect/>
          <a:stretch>
            <a:fillRect/>
          </a:stretch>
        </p:blipFill>
        <p:spPr>
          <a:xfrm>
            <a:off x="2400261" y="1863421"/>
            <a:ext cx="7238805" cy="4384811"/>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5BEE1EA0-EF4A-D28E-7957-36B8DAC98859}"/>
              </a:ext>
            </a:extLst>
          </p:cNvPr>
          <p:cNvSpPr txBox="1">
            <a:spLocks noGrp="1"/>
          </p:cNvSpPr>
          <p:nvPr>
            <p:ph type="title" idx="4294967295"/>
          </p:nvPr>
        </p:nvSpPr>
        <p:spPr>
          <a:xfrm>
            <a:off x="1620756" y="642935"/>
            <a:ext cx="8780289" cy="795859"/>
          </a:xfrm>
        </p:spPr>
        <p:txBody>
          <a:bodyPr>
            <a:spAutoFit/>
          </a:bodyPr>
          <a:lstStyle/>
          <a:p>
            <a:pPr marL="228593" indent="-380988"/>
            <a:r>
              <a:rPr lang="pl-PL" sz="2540" b="1"/>
              <a:t>Creation of ecological leisure sites </a:t>
            </a:r>
            <a:br>
              <a:rPr lang="pl-PL" sz="2540" b="1"/>
            </a:br>
            <a:r>
              <a:rPr lang="pl-PL" sz="2540" b="1"/>
              <a:t>and other environmental activities</a:t>
            </a:r>
          </a:p>
        </p:txBody>
      </p:sp>
      <p:sp>
        <p:nvSpPr>
          <p:cNvPr id="3" name="Symbol zastępczy tekstu 2">
            <a:extLst>
              <a:ext uri="{FF2B5EF4-FFF2-40B4-BE49-F238E27FC236}">
                <a16:creationId xmlns:a16="http://schemas.microsoft.com/office/drawing/2014/main" id="{DE2BE893-4A6F-778B-994A-CE81CBA00B42}"/>
              </a:ext>
            </a:extLst>
          </p:cNvPr>
          <p:cNvSpPr txBox="1">
            <a:spLocks noGrp="1"/>
          </p:cNvSpPr>
          <p:nvPr>
            <p:ph type="body" idx="4294967295"/>
          </p:nvPr>
        </p:nvSpPr>
        <p:spPr>
          <a:xfrm>
            <a:off x="1809727" y="1600157"/>
            <a:ext cx="8591318" cy="609584"/>
          </a:xfrm>
        </p:spPr>
        <p:txBody>
          <a:bodyPr>
            <a:normAutofit lnSpcReduction="10000"/>
          </a:bodyPr>
          <a:lstStyle/>
          <a:p>
            <a:pPr>
              <a:spcAft>
                <a:spcPts val="1500"/>
              </a:spcAft>
              <a:buClr>
                <a:srgbClr val="FF3366"/>
              </a:buClr>
              <a:buSzPct val="45000"/>
              <a:buFont typeface="StarSymbol"/>
              <a:buChar char="●"/>
            </a:pPr>
            <a:r>
              <a:rPr lang="pl-PL" sz="1905" b="1" dirty="0"/>
              <a:t>COMMUNITY GARDEN at the Social Activity Centre on Os Wzgórze, made with the help of the local community</a:t>
            </a:r>
          </a:p>
        </p:txBody>
      </p:sp>
      <p:pic>
        <p:nvPicPr>
          <p:cNvPr id="4" name="Obraz 3">
            <a:extLst>
              <a:ext uri="{FF2B5EF4-FFF2-40B4-BE49-F238E27FC236}">
                <a16:creationId xmlns:a16="http://schemas.microsoft.com/office/drawing/2014/main" id="{586E334F-BEF3-93D7-226A-AE803058D103}"/>
              </a:ext>
            </a:extLst>
          </p:cNvPr>
          <p:cNvPicPr>
            <a:picLocks noChangeAspect="1"/>
          </p:cNvPicPr>
          <p:nvPr/>
        </p:nvPicPr>
        <p:blipFill>
          <a:blip r:embed="rId3">
            <a:lum/>
            <a:alphaModFix/>
          </a:blip>
          <a:srcRect/>
          <a:stretch>
            <a:fillRect/>
          </a:stretch>
        </p:blipFill>
        <p:spPr>
          <a:xfrm>
            <a:off x="2628855" y="2285939"/>
            <a:ext cx="6705419" cy="3809897"/>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8791F6DA-725E-5886-CC5A-425062EEBBB8}"/>
              </a:ext>
            </a:extLst>
          </p:cNvPr>
          <p:cNvSpPr txBox="1">
            <a:spLocks noGrp="1"/>
          </p:cNvSpPr>
          <p:nvPr>
            <p:ph type="title" idx="4294967295"/>
          </p:nvPr>
        </p:nvSpPr>
        <p:spPr>
          <a:xfrm>
            <a:off x="1620756" y="642935"/>
            <a:ext cx="8780289" cy="795859"/>
          </a:xfrm>
        </p:spPr>
        <p:txBody>
          <a:bodyPr>
            <a:spAutoFit/>
          </a:bodyPr>
          <a:lstStyle/>
          <a:p>
            <a:pPr marL="228593" indent="-380988"/>
            <a:r>
              <a:rPr lang="pl-PL" sz="2540" b="1" dirty="0" err="1"/>
              <a:t>Creation</a:t>
            </a:r>
            <a:r>
              <a:rPr lang="pl-PL" sz="2540" b="1" dirty="0"/>
              <a:t> of </a:t>
            </a:r>
            <a:r>
              <a:rPr lang="pl-PL" sz="2540" b="1" dirty="0" err="1"/>
              <a:t>ecological</a:t>
            </a:r>
            <a:r>
              <a:rPr lang="pl-PL" sz="2540" b="1" dirty="0"/>
              <a:t> </a:t>
            </a:r>
            <a:r>
              <a:rPr lang="pl-PL" sz="2540" b="1" dirty="0" err="1"/>
              <a:t>leisure</a:t>
            </a:r>
            <a:r>
              <a:rPr lang="pl-PL" sz="2540" b="1" dirty="0"/>
              <a:t> </a:t>
            </a:r>
            <a:r>
              <a:rPr lang="pl-PL" sz="2540" b="1" dirty="0" err="1"/>
              <a:t>sites</a:t>
            </a:r>
            <a:r>
              <a:rPr lang="pl-PL" sz="2540" b="1" dirty="0"/>
              <a:t> </a:t>
            </a:r>
            <a:br>
              <a:rPr lang="pl-PL" sz="2540" b="1" dirty="0"/>
            </a:br>
            <a:r>
              <a:rPr lang="pl-PL" sz="2540" b="1" dirty="0"/>
              <a:t>and </a:t>
            </a:r>
            <a:r>
              <a:rPr lang="pl-PL" sz="2540" b="1" dirty="0" err="1"/>
              <a:t>other</a:t>
            </a:r>
            <a:r>
              <a:rPr lang="pl-PL" sz="2540" b="1" dirty="0"/>
              <a:t> </a:t>
            </a:r>
            <a:r>
              <a:rPr lang="pl-PL" sz="2540" b="1" dirty="0" err="1"/>
              <a:t>environmental</a:t>
            </a:r>
            <a:r>
              <a:rPr lang="pl-PL" sz="2540" b="1" dirty="0"/>
              <a:t> </a:t>
            </a:r>
            <a:r>
              <a:rPr lang="pl-PL" sz="2540" b="1" dirty="0" err="1"/>
              <a:t>activities</a:t>
            </a:r>
            <a:endParaRPr lang="pl-PL" sz="2540" b="1" dirty="0"/>
          </a:p>
        </p:txBody>
      </p:sp>
      <p:sp>
        <p:nvSpPr>
          <p:cNvPr id="3" name="Symbol zastępczy tekstu 2">
            <a:extLst>
              <a:ext uri="{FF2B5EF4-FFF2-40B4-BE49-F238E27FC236}">
                <a16:creationId xmlns:a16="http://schemas.microsoft.com/office/drawing/2014/main" id="{7E700AEE-AD10-7DF1-FB64-8AEBB474A781}"/>
              </a:ext>
            </a:extLst>
          </p:cNvPr>
          <p:cNvSpPr txBox="1">
            <a:spLocks noGrp="1"/>
          </p:cNvSpPr>
          <p:nvPr>
            <p:ph type="body" idx="4294967295"/>
          </p:nvPr>
        </p:nvSpPr>
        <p:spPr>
          <a:xfrm>
            <a:off x="1809727" y="1600157"/>
            <a:ext cx="8591318" cy="609584"/>
          </a:xfrm>
        </p:spPr>
        <p:txBody>
          <a:bodyPr>
            <a:normAutofit lnSpcReduction="10000"/>
          </a:bodyPr>
          <a:lstStyle/>
          <a:p>
            <a:pPr>
              <a:spcAft>
                <a:spcPts val="1500"/>
              </a:spcAft>
              <a:buClr>
                <a:srgbClr val="FF3366"/>
              </a:buClr>
              <a:buSzPct val="45000"/>
              <a:buFont typeface="StarSymbol"/>
              <a:buChar char="●"/>
            </a:pPr>
            <a:r>
              <a:rPr lang="pl-PL" sz="1905" b="1" dirty="0"/>
              <a:t>Starachowice </a:t>
            </a:r>
            <a:r>
              <a:rPr lang="pl-PL" sz="1905" b="1" dirty="0" err="1"/>
              <a:t>Community</a:t>
            </a:r>
            <a:r>
              <a:rPr lang="pl-PL" sz="1905" b="1" dirty="0"/>
              <a:t> Garden </a:t>
            </a:r>
            <a:r>
              <a:rPr lang="pl-PL" sz="1905" b="1" dirty="0" err="1"/>
              <a:t>carried</a:t>
            </a:r>
            <a:r>
              <a:rPr lang="pl-PL" sz="1905" b="1" dirty="0"/>
              <a:t> out in </a:t>
            </a:r>
            <a:r>
              <a:rPr lang="pl-PL" sz="1905" b="1" dirty="0" err="1"/>
              <a:t>cooperation</a:t>
            </a:r>
            <a:r>
              <a:rPr lang="pl-PL" sz="1905" b="1" dirty="0"/>
              <a:t> </a:t>
            </a:r>
            <a:r>
              <a:rPr lang="pl-PL" sz="1905" b="1" dirty="0" err="1"/>
              <a:t>between</a:t>
            </a:r>
            <a:r>
              <a:rPr lang="pl-PL" sz="1905" b="1" dirty="0"/>
              <a:t> the University of the Third Age and </a:t>
            </a:r>
            <a:r>
              <a:rPr lang="pl-PL" sz="1905" b="1" dirty="0" err="1"/>
              <a:t>Vocational</a:t>
            </a:r>
            <a:r>
              <a:rPr lang="pl-PL" sz="1905" b="1" dirty="0"/>
              <a:t> School </a:t>
            </a:r>
            <a:r>
              <a:rPr lang="pl-PL" sz="1905" b="1" dirty="0" err="1"/>
              <a:t>Complex</a:t>
            </a:r>
            <a:r>
              <a:rPr lang="pl-PL" sz="1905" b="1" dirty="0"/>
              <a:t> No. 1</a:t>
            </a:r>
          </a:p>
        </p:txBody>
      </p:sp>
      <p:pic>
        <p:nvPicPr>
          <p:cNvPr id="4" name="Obraz 3">
            <a:extLst>
              <a:ext uri="{FF2B5EF4-FFF2-40B4-BE49-F238E27FC236}">
                <a16:creationId xmlns:a16="http://schemas.microsoft.com/office/drawing/2014/main" id="{F3759E25-57CC-93C2-52B9-CC1DA7BD2795}"/>
              </a:ext>
            </a:extLst>
          </p:cNvPr>
          <p:cNvPicPr>
            <a:picLocks noChangeAspect="1"/>
          </p:cNvPicPr>
          <p:nvPr/>
        </p:nvPicPr>
        <p:blipFill>
          <a:blip r:embed="rId3">
            <a:lum/>
            <a:alphaModFix/>
          </a:blip>
          <a:srcRect/>
          <a:stretch>
            <a:fillRect/>
          </a:stretch>
        </p:blipFill>
        <p:spPr>
          <a:xfrm>
            <a:off x="2857449" y="2209741"/>
            <a:ext cx="6476825" cy="4003821"/>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1AA5137F-A9F0-F0F9-FF0A-7EE8C3A2D63F}"/>
              </a:ext>
            </a:extLst>
          </p:cNvPr>
          <p:cNvSpPr txBox="1">
            <a:spLocks noGrp="1"/>
          </p:cNvSpPr>
          <p:nvPr>
            <p:ph type="title" idx="4294967295"/>
          </p:nvPr>
        </p:nvSpPr>
        <p:spPr>
          <a:xfrm>
            <a:off x="1620756" y="642935"/>
            <a:ext cx="8780289" cy="795859"/>
          </a:xfrm>
        </p:spPr>
        <p:txBody>
          <a:bodyPr>
            <a:spAutoFit/>
          </a:bodyPr>
          <a:lstStyle/>
          <a:p>
            <a:pPr marL="228593" indent="-380988"/>
            <a:r>
              <a:rPr lang="pl-PL" sz="2540" b="1"/>
              <a:t>Organise social campaigns to promote </a:t>
            </a:r>
            <a:br>
              <a:rPr lang="pl-PL" sz="2540" b="1"/>
            </a:br>
            <a:r>
              <a:rPr lang="pl-PL" sz="2540" b="1"/>
              <a:t>environmental protection</a:t>
            </a:r>
          </a:p>
        </p:txBody>
      </p:sp>
      <p:sp>
        <p:nvSpPr>
          <p:cNvPr id="3" name="Symbol zastępczy tekstu 2">
            <a:extLst>
              <a:ext uri="{FF2B5EF4-FFF2-40B4-BE49-F238E27FC236}">
                <a16:creationId xmlns:a16="http://schemas.microsoft.com/office/drawing/2014/main" id="{24EB6B8F-FBAF-3E88-7388-C87B949552C1}"/>
              </a:ext>
            </a:extLst>
          </p:cNvPr>
          <p:cNvSpPr txBox="1">
            <a:spLocks noGrp="1"/>
          </p:cNvSpPr>
          <p:nvPr>
            <p:ph type="body" idx="4294967295"/>
          </p:nvPr>
        </p:nvSpPr>
        <p:spPr>
          <a:xfrm>
            <a:off x="1809727" y="1600157"/>
            <a:ext cx="8591318" cy="304792"/>
          </a:xfrm>
        </p:spPr>
        <p:txBody>
          <a:bodyPr>
            <a:normAutofit fontScale="92500" lnSpcReduction="20000"/>
          </a:bodyPr>
          <a:lstStyle/>
          <a:p>
            <a:pPr>
              <a:spcAft>
                <a:spcPts val="1500"/>
              </a:spcAft>
              <a:buClr>
                <a:srgbClr val="FF3366"/>
              </a:buClr>
              <a:buSzPct val="45000"/>
              <a:buFont typeface="StarSymbol"/>
              <a:buChar char="●"/>
            </a:pPr>
            <a:r>
              <a:rPr lang="pl-PL" sz="1905" b="1"/>
              <a:t>Cleaning of the Hill estate organised by the local community</a:t>
            </a:r>
          </a:p>
        </p:txBody>
      </p:sp>
      <p:pic>
        <p:nvPicPr>
          <p:cNvPr id="4" name="Obraz 3">
            <a:extLst>
              <a:ext uri="{FF2B5EF4-FFF2-40B4-BE49-F238E27FC236}">
                <a16:creationId xmlns:a16="http://schemas.microsoft.com/office/drawing/2014/main" id="{A60126AC-47A2-5AD7-28D0-9635FA90DDBA}"/>
              </a:ext>
            </a:extLst>
          </p:cNvPr>
          <p:cNvPicPr>
            <a:picLocks noChangeAspect="1"/>
          </p:cNvPicPr>
          <p:nvPr/>
        </p:nvPicPr>
        <p:blipFill>
          <a:blip r:embed="rId3">
            <a:lum/>
            <a:alphaModFix/>
          </a:blip>
          <a:srcRect/>
          <a:stretch>
            <a:fillRect/>
          </a:stretch>
        </p:blipFill>
        <p:spPr>
          <a:xfrm>
            <a:off x="2400261" y="1981147"/>
            <a:ext cx="7467398" cy="4343283"/>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666FEED2-17D9-A791-4815-51F550B0C839}"/>
              </a:ext>
            </a:extLst>
          </p:cNvPr>
          <p:cNvSpPr txBox="1">
            <a:spLocks noGrp="1"/>
          </p:cNvSpPr>
          <p:nvPr>
            <p:ph type="title" idx="4294967295"/>
          </p:nvPr>
        </p:nvSpPr>
        <p:spPr>
          <a:xfrm>
            <a:off x="1620756" y="642935"/>
            <a:ext cx="8780289" cy="795859"/>
          </a:xfrm>
        </p:spPr>
        <p:txBody>
          <a:bodyPr>
            <a:spAutoFit/>
          </a:bodyPr>
          <a:lstStyle/>
          <a:p>
            <a:pPr lvl="0"/>
            <a:r>
              <a:rPr lang="pl-PL" sz="2540" b="1" dirty="0"/>
              <a:t>LAUNCH OF THE SYSTEM </a:t>
            </a:r>
            <a:br>
              <a:rPr lang="pl-PL" sz="2540" b="1" dirty="0"/>
            </a:br>
            <a:r>
              <a:rPr lang="pl-PL" sz="2540" b="1" dirty="0"/>
              <a:t>"STARACHOWICKI URBAN BIKE - STAR BIKE"</a:t>
            </a:r>
          </a:p>
        </p:txBody>
      </p:sp>
      <p:sp>
        <p:nvSpPr>
          <p:cNvPr id="3" name="Symbol zastępczy tekstu 2">
            <a:extLst>
              <a:ext uri="{FF2B5EF4-FFF2-40B4-BE49-F238E27FC236}">
                <a16:creationId xmlns:a16="http://schemas.microsoft.com/office/drawing/2014/main" id="{3573B075-EA5A-3698-44E6-3388FB8366B8}"/>
              </a:ext>
            </a:extLst>
          </p:cNvPr>
          <p:cNvSpPr txBox="1">
            <a:spLocks noGrp="1"/>
          </p:cNvSpPr>
          <p:nvPr>
            <p:ph type="body" idx="4294967295"/>
          </p:nvPr>
        </p:nvSpPr>
        <p:spPr>
          <a:xfrm>
            <a:off x="1809727" y="1600157"/>
            <a:ext cx="8591318" cy="380990"/>
          </a:xfrm>
        </p:spPr>
        <p:txBody>
          <a:bodyPr/>
          <a:lstStyle/>
          <a:p>
            <a:pPr>
              <a:spcAft>
                <a:spcPts val="1500"/>
              </a:spcAft>
              <a:buClr>
                <a:srgbClr val="FF3366"/>
              </a:buClr>
              <a:buSzPct val="45000"/>
              <a:buFont typeface="StarSymbol"/>
              <a:buChar char="●"/>
            </a:pPr>
            <a:r>
              <a:rPr lang="pl-PL" sz="1905" b="1"/>
              <a:t>Self-service bicycle hire</a:t>
            </a:r>
          </a:p>
        </p:txBody>
      </p:sp>
      <p:pic>
        <p:nvPicPr>
          <p:cNvPr id="4" name="Obraz 3">
            <a:extLst>
              <a:ext uri="{FF2B5EF4-FFF2-40B4-BE49-F238E27FC236}">
                <a16:creationId xmlns:a16="http://schemas.microsoft.com/office/drawing/2014/main" id="{D266801E-008E-8ED4-3906-29942F86ED23}"/>
              </a:ext>
            </a:extLst>
          </p:cNvPr>
          <p:cNvPicPr>
            <a:picLocks noChangeAspect="1"/>
          </p:cNvPicPr>
          <p:nvPr/>
        </p:nvPicPr>
        <p:blipFill>
          <a:blip r:embed="rId3">
            <a:lum/>
            <a:alphaModFix/>
          </a:blip>
          <a:srcRect/>
          <a:stretch>
            <a:fillRect/>
          </a:stretch>
        </p:blipFill>
        <p:spPr>
          <a:xfrm>
            <a:off x="2400261" y="1981147"/>
            <a:ext cx="7543596" cy="4214127"/>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D214F9C-7AAF-5105-C00E-25D2A3F4CC38}"/>
              </a:ext>
            </a:extLst>
          </p:cNvPr>
          <p:cNvSpPr txBox="1">
            <a:spLocks noGrp="1"/>
          </p:cNvSpPr>
          <p:nvPr>
            <p:ph type="title" idx="4294967295"/>
          </p:nvPr>
        </p:nvSpPr>
        <p:spPr>
          <a:xfrm>
            <a:off x="1620756" y="688870"/>
            <a:ext cx="8780289" cy="5504840"/>
          </a:xfrm>
        </p:spPr>
        <p:txBody>
          <a:bodyPr>
            <a:spAutoFit/>
          </a:bodyPr>
          <a:lstStyle/>
          <a:p>
            <a:pPr lvl="0"/>
            <a:r>
              <a:rPr lang="pl-PL" sz="2540" b="1" dirty="0">
                <a:latin typeface="Calibri" panose="020F0502020204030204" pitchFamily="34" charset="0"/>
                <a:cs typeface="Calibri" panose="020F0502020204030204" pitchFamily="34" charset="0"/>
              </a:rPr>
              <a:t>GREEN SCHOOL CIVIC BUDGET</a:t>
            </a:r>
            <a:br>
              <a:rPr lang="pl-PL" sz="2540" b="1" dirty="0"/>
            </a:br>
            <a:br>
              <a:rPr lang="pl-PL" sz="2540" b="1" dirty="0"/>
            </a:br>
            <a:r>
              <a:rPr lang="pl-PL" sz="2000" dirty="0">
                <a:latin typeface="Calibri" panose="020F0502020204030204" pitchFamily="34" charset="0"/>
                <a:cs typeface="Calibri" panose="020F0502020204030204" pitchFamily="34" charset="0"/>
              </a:rPr>
              <a:t>As part of the project "Direction for the Future - Starachowice Local Development Programme", funds in the amount of PLN 42,000 were set aside for the implementation of projects submitted by young people from Starachowice primary schools. </a:t>
            </a:r>
            <a:br>
              <a:rPr lang="pl-PL" sz="2000" dirty="0">
                <a:latin typeface="Calibri" panose="020F0502020204030204" pitchFamily="34" charset="0"/>
                <a:cs typeface="Calibri" panose="020F0502020204030204" pitchFamily="34" charset="0"/>
              </a:rPr>
            </a:br>
            <a:br>
              <a:rPr lang="pl-PL" sz="2000" dirty="0">
                <a:latin typeface="Calibri" panose="020F0502020204030204" pitchFamily="34" charset="0"/>
                <a:cs typeface="Calibri" panose="020F0502020204030204" pitchFamily="34" charset="0"/>
              </a:rPr>
            </a:br>
            <a:r>
              <a:rPr lang="pl-PL" sz="2000" dirty="0">
                <a:latin typeface="Calibri" panose="020F0502020204030204" pitchFamily="34" charset="0"/>
                <a:cs typeface="Calibri" panose="020F0502020204030204" pitchFamily="34" charset="0"/>
              </a:rPr>
              <a:t>Forty-seven ideas for various pro-ecological activities were submitted from eight schools. Selection of the best idea in each school will take place by voting (in 2024). </a:t>
            </a:r>
            <a:br>
              <a:rPr lang="pl-PL" sz="2000" dirty="0">
                <a:latin typeface="Calibri" panose="020F0502020204030204" pitchFamily="34" charset="0"/>
                <a:cs typeface="Calibri" panose="020F0502020204030204" pitchFamily="34" charset="0"/>
              </a:rPr>
            </a:br>
            <a:br>
              <a:rPr lang="pl-PL" sz="2000" dirty="0">
                <a:latin typeface="Calibri" panose="020F0502020204030204" pitchFamily="34" charset="0"/>
                <a:cs typeface="Calibri" panose="020F0502020204030204" pitchFamily="34" charset="0"/>
              </a:rPr>
            </a:br>
            <a:r>
              <a:rPr lang="pl-PL" sz="2000" dirty="0">
                <a:latin typeface="Calibri" panose="020F0502020204030204" pitchFamily="34" charset="0"/>
                <a:cs typeface="Calibri" panose="020F0502020204030204" pitchFamily="34" charset="0"/>
              </a:rPr>
              <a:t>The selected project will receive a grant of PLN 5,000 for implementation. </a:t>
            </a:r>
            <a:br>
              <a:rPr lang="pl-PL" sz="2000" dirty="0">
                <a:latin typeface="Calibri" panose="020F0502020204030204" pitchFamily="34" charset="0"/>
                <a:cs typeface="Calibri" panose="020F0502020204030204" pitchFamily="34" charset="0"/>
              </a:rPr>
            </a:br>
            <a:br>
              <a:rPr lang="pl-PL" sz="2000" dirty="0">
                <a:latin typeface="Calibri" panose="020F0502020204030204" pitchFamily="34" charset="0"/>
                <a:cs typeface="Calibri" panose="020F0502020204030204" pitchFamily="34" charset="0"/>
              </a:rPr>
            </a:br>
            <a:r>
              <a:rPr lang="pl-PL" sz="2000" dirty="0">
                <a:latin typeface="Calibri" panose="020F0502020204030204" pitchFamily="34" charset="0"/>
                <a:cs typeface="Calibri" panose="020F0502020204030204" pitchFamily="34" charset="0"/>
              </a:rPr>
              <a:t>Some of the more interesting projects entered in the competition include: the creation of a quiet room and rest areas, the construction of an ecological wall, the creation of a strawberry and vegetable garden, aromatherapy workshops, the construction of bird feeders, and many others. </a:t>
            </a:r>
            <a:br>
              <a:rPr lang="pl-PL" sz="2000" dirty="0">
                <a:latin typeface="Calibri" panose="020F0502020204030204" pitchFamily="34" charset="0"/>
                <a:cs typeface="Calibri" panose="020F0502020204030204" pitchFamily="34" charset="0"/>
              </a:rPr>
            </a:br>
            <a:br>
              <a:rPr lang="pl-PL" sz="2000" dirty="0">
                <a:latin typeface="Calibri" panose="020F0502020204030204" pitchFamily="34" charset="0"/>
                <a:cs typeface="Calibri" panose="020F0502020204030204" pitchFamily="34" charset="0"/>
              </a:rPr>
            </a:br>
            <a:r>
              <a:rPr lang="pl-PL" sz="2000" dirty="0">
                <a:latin typeface="Calibri" panose="020F0502020204030204" pitchFamily="34" charset="0"/>
                <a:cs typeface="Calibri" panose="020F0502020204030204" pitchFamily="34" charset="0"/>
              </a:rPr>
              <a:t>The city's Youth Council was actively involved in the project, leading workshops and consultations on the ideas submitted for the competition.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F0A48E1-6B0C-1ACD-BBC8-8B9338DFAE48}"/>
              </a:ext>
            </a:extLst>
          </p:cNvPr>
          <p:cNvSpPr>
            <a:spLocks noGrp="1"/>
          </p:cNvSpPr>
          <p:nvPr>
            <p:ph type="title"/>
          </p:nvPr>
        </p:nvSpPr>
        <p:spPr/>
        <p:txBody>
          <a:bodyPr/>
          <a:lstStyle/>
          <a:p>
            <a:r>
              <a:rPr lang="pl-PL" dirty="0"/>
              <a:t>ELBLĄG</a:t>
            </a:r>
          </a:p>
        </p:txBody>
      </p:sp>
      <p:sp>
        <p:nvSpPr>
          <p:cNvPr id="3" name="Symbol zastępczy tekstu 2">
            <a:extLst>
              <a:ext uri="{FF2B5EF4-FFF2-40B4-BE49-F238E27FC236}">
                <a16:creationId xmlns:a16="http://schemas.microsoft.com/office/drawing/2014/main" id="{10E74B6C-F4AA-A7B7-A47A-32FA8AE5DE4D}"/>
              </a:ext>
            </a:extLst>
          </p:cNvPr>
          <p:cNvSpPr>
            <a:spLocks noGrp="1"/>
          </p:cNvSpPr>
          <p:nvPr>
            <p:ph type="body" idx="1"/>
          </p:nvPr>
        </p:nvSpPr>
        <p:spPr/>
        <p:txBody>
          <a:bodyPr/>
          <a:lstStyle/>
          <a:p>
            <a:endParaRPr lang="pl-PL"/>
          </a:p>
        </p:txBody>
      </p:sp>
    </p:spTree>
    <p:extLst>
      <p:ext uri="{BB962C8B-B14F-4D97-AF65-F5344CB8AC3E}">
        <p14:creationId xmlns:p14="http://schemas.microsoft.com/office/powerpoint/2010/main" val="3461077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F0A48E1-6B0C-1ACD-BBC8-8B9338DFAE48}"/>
              </a:ext>
            </a:extLst>
          </p:cNvPr>
          <p:cNvSpPr>
            <a:spLocks noGrp="1"/>
          </p:cNvSpPr>
          <p:nvPr>
            <p:ph type="title"/>
          </p:nvPr>
        </p:nvSpPr>
        <p:spPr/>
        <p:txBody>
          <a:bodyPr/>
          <a:lstStyle/>
          <a:p>
            <a:r>
              <a:rPr lang="pl-PL" dirty="0"/>
              <a:t>WIĄZOWNA</a:t>
            </a:r>
          </a:p>
        </p:txBody>
      </p:sp>
      <p:sp>
        <p:nvSpPr>
          <p:cNvPr id="3" name="Symbol zastępczy tekstu 2">
            <a:extLst>
              <a:ext uri="{FF2B5EF4-FFF2-40B4-BE49-F238E27FC236}">
                <a16:creationId xmlns:a16="http://schemas.microsoft.com/office/drawing/2014/main" id="{10E74B6C-F4AA-A7B7-A47A-32FA8AE5DE4D}"/>
              </a:ext>
            </a:extLst>
          </p:cNvPr>
          <p:cNvSpPr>
            <a:spLocks noGrp="1"/>
          </p:cNvSpPr>
          <p:nvPr>
            <p:ph type="body" idx="1"/>
          </p:nvPr>
        </p:nvSpPr>
        <p:spPr/>
        <p:txBody>
          <a:bodyPr/>
          <a:lstStyle/>
          <a:p>
            <a:endParaRPr lang="pl-PL"/>
          </a:p>
        </p:txBody>
      </p:sp>
    </p:spTree>
    <p:extLst>
      <p:ext uri="{BB962C8B-B14F-4D97-AF65-F5344CB8AC3E}">
        <p14:creationId xmlns:p14="http://schemas.microsoft.com/office/powerpoint/2010/main" val="16439694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2" name="Obraz 12"/>
          <p:cNvPicPr/>
          <p:nvPr/>
        </p:nvPicPr>
        <p:blipFill>
          <a:blip r:embed="rId2"/>
          <a:stretch/>
        </p:blipFill>
        <p:spPr>
          <a:xfrm>
            <a:off x="9527880" y="182160"/>
            <a:ext cx="743760" cy="895320"/>
          </a:xfrm>
          <a:prstGeom prst="rect">
            <a:avLst/>
          </a:prstGeom>
          <a:ln>
            <a:noFill/>
          </a:ln>
        </p:spPr>
      </p:pic>
      <p:pic>
        <p:nvPicPr>
          <p:cNvPr id="203" name="Obraz 5"/>
          <p:cNvPicPr/>
          <p:nvPr/>
        </p:nvPicPr>
        <p:blipFill>
          <a:blip r:embed="rId3"/>
          <a:stretch/>
        </p:blipFill>
        <p:spPr>
          <a:xfrm>
            <a:off x="1847640" y="135360"/>
            <a:ext cx="941760" cy="941760"/>
          </a:xfrm>
          <a:prstGeom prst="rect">
            <a:avLst/>
          </a:prstGeom>
          <a:ln>
            <a:noFill/>
          </a:ln>
        </p:spPr>
      </p:pic>
      <p:sp>
        <p:nvSpPr>
          <p:cNvPr id="204" name="CustomShape 1"/>
          <p:cNvSpPr/>
          <p:nvPr/>
        </p:nvSpPr>
        <p:spPr>
          <a:xfrm>
            <a:off x="1603643" y="1167840"/>
            <a:ext cx="8424360" cy="2152982"/>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50000"/>
              </a:lnSpc>
            </a:pPr>
            <a:r>
              <a:rPr lang="pl-PL" sz="2000" b="1" spc="-1" dirty="0">
                <a:ea typeface="Verdana"/>
              </a:rPr>
              <a:t>"</a:t>
            </a:r>
            <a:r>
              <a:rPr lang="pl-PL" sz="2000" b="1" spc="-1" dirty="0" err="1">
                <a:ea typeface="Verdana"/>
              </a:rPr>
              <a:t>Let's</a:t>
            </a:r>
            <a:r>
              <a:rPr lang="pl-PL" sz="2000" b="1" spc="-1" dirty="0">
                <a:ea typeface="Verdana"/>
              </a:rPr>
              <a:t> </a:t>
            </a:r>
            <a:r>
              <a:rPr lang="pl-PL" sz="2000" b="1" spc="-1" dirty="0" err="1">
                <a:ea typeface="Verdana"/>
              </a:rPr>
              <a:t>take</a:t>
            </a:r>
            <a:r>
              <a:rPr lang="pl-PL" sz="2000" b="1" spc="-1" dirty="0">
                <a:ea typeface="Verdana"/>
              </a:rPr>
              <a:t> </a:t>
            </a:r>
            <a:r>
              <a:rPr lang="pl-PL" sz="2000" b="1" spc="-1" dirty="0" err="1">
                <a:ea typeface="Verdana"/>
              </a:rPr>
              <a:t>care</a:t>
            </a:r>
            <a:r>
              <a:rPr lang="pl-PL" sz="2000" b="1" spc="-1" dirty="0">
                <a:ea typeface="Verdana"/>
              </a:rPr>
              <a:t> of the </a:t>
            </a:r>
            <a:r>
              <a:rPr lang="pl-PL" sz="2000" b="1" spc="-1" dirty="0" err="1">
                <a:ea typeface="Verdana"/>
              </a:rPr>
              <a:t>air</a:t>
            </a:r>
            <a:r>
              <a:rPr lang="pl-PL" sz="2000" b="1" spc="-1" dirty="0">
                <a:ea typeface="Verdana"/>
              </a:rPr>
              <a:t> </a:t>
            </a:r>
            <a:r>
              <a:rPr lang="pl-PL" sz="2000" b="1" spc="-1" dirty="0" err="1">
                <a:ea typeface="Verdana"/>
              </a:rPr>
              <a:t>quality</a:t>
            </a:r>
            <a:r>
              <a:rPr lang="pl-PL" sz="2000" b="1" spc="-1" dirty="0">
                <a:ea typeface="Verdana"/>
              </a:rPr>
              <a:t> in the </a:t>
            </a:r>
            <a:r>
              <a:rPr lang="pl-PL" sz="2000" b="1" spc="-1" dirty="0" err="1">
                <a:ea typeface="Verdana"/>
              </a:rPr>
              <a:t>area</a:t>
            </a:r>
            <a:r>
              <a:rPr lang="pl-PL" sz="2000" b="1" spc="-1" dirty="0">
                <a:ea typeface="Verdana"/>
              </a:rPr>
              <a:t> of Gmina Wiązowna". </a:t>
            </a:r>
            <a:endParaRPr lang="pl-PL" sz="2000" spc="-1" dirty="0"/>
          </a:p>
          <a:p>
            <a:pPr>
              <a:lnSpc>
                <a:spcPct val="150000"/>
              </a:lnSpc>
            </a:pPr>
            <a:r>
              <a:rPr lang="pl-PL" sz="2000" spc="-1" dirty="0" err="1">
                <a:ea typeface="Verdana"/>
              </a:rPr>
              <a:t>There</a:t>
            </a:r>
            <a:r>
              <a:rPr lang="pl-PL" sz="2000" spc="-1" dirty="0">
                <a:ea typeface="Verdana"/>
              </a:rPr>
              <a:t> </a:t>
            </a:r>
            <a:r>
              <a:rPr lang="pl-PL" sz="2000" spc="-1" dirty="0" err="1">
                <a:ea typeface="Verdana"/>
              </a:rPr>
              <a:t>are</a:t>
            </a:r>
            <a:r>
              <a:rPr lang="pl-PL" sz="2000" spc="-1" dirty="0">
                <a:ea typeface="Verdana"/>
              </a:rPr>
              <a:t> </a:t>
            </a:r>
            <a:r>
              <a:rPr lang="pl-PL" sz="2000" spc="-1" dirty="0" err="1">
                <a:ea typeface="Verdana"/>
              </a:rPr>
              <a:t>eight</a:t>
            </a:r>
            <a:r>
              <a:rPr lang="pl-PL" sz="2000" spc="-1" dirty="0">
                <a:ea typeface="Verdana"/>
              </a:rPr>
              <a:t> </a:t>
            </a:r>
            <a:r>
              <a:rPr lang="pl-PL" sz="2000" spc="-1" dirty="0" err="1">
                <a:ea typeface="Verdana"/>
              </a:rPr>
              <a:t>sensors</a:t>
            </a:r>
            <a:r>
              <a:rPr lang="pl-PL" sz="2000" spc="-1" dirty="0">
                <a:ea typeface="Verdana"/>
              </a:rPr>
              <a:t> for </a:t>
            </a:r>
            <a:r>
              <a:rPr lang="pl-PL" sz="2000" spc="-1" dirty="0" err="1">
                <a:ea typeface="Verdana"/>
              </a:rPr>
              <a:t>measuring</a:t>
            </a:r>
            <a:r>
              <a:rPr lang="pl-PL" sz="2000" spc="-1" dirty="0">
                <a:ea typeface="Verdana"/>
              </a:rPr>
              <a:t> </a:t>
            </a:r>
            <a:r>
              <a:rPr lang="pl-PL" sz="2000" spc="-1" dirty="0" err="1">
                <a:ea typeface="Verdana"/>
              </a:rPr>
              <a:t>air</a:t>
            </a:r>
            <a:r>
              <a:rPr lang="pl-PL" sz="2000" spc="-1" dirty="0">
                <a:ea typeface="Verdana"/>
              </a:rPr>
              <a:t> </a:t>
            </a:r>
            <a:r>
              <a:rPr lang="pl-PL" sz="2000" spc="-1" dirty="0" err="1">
                <a:ea typeface="Verdana"/>
              </a:rPr>
              <a:t>quality</a:t>
            </a:r>
            <a:r>
              <a:rPr lang="pl-PL" sz="2000" spc="-1" dirty="0">
                <a:ea typeface="Verdana"/>
              </a:rPr>
              <a:t> in the </a:t>
            </a:r>
            <a:r>
              <a:rPr lang="pl-PL" sz="2000" spc="-1" dirty="0" err="1">
                <a:ea typeface="Verdana"/>
              </a:rPr>
              <a:t>municipality</a:t>
            </a:r>
            <a:r>
              <a:rPr lang="pl-PL" sz="2000" spc="-1" dirty="0">
                <a:ea typeface="Verdana"/>
              </a:rPr>
              <a:t>. </a:t>
            </a:r>
            <a:r>
              <a:rPr lang="pl-PL" sz="2000" spc="-1" dirty="0" err="1">
                <a:ea typeface="Verdana"/>
              </a:rPr>
              <a:t>You</a:t>
            </a:r>
            <a:r>
              <a:rPr lang="pl-PL" sz="2000" spc="-1" dirty="0">
                <a:ea typeface="Verdana"/>
              </a:rPr>
              <a:t> </a:t>
            </a:r>
            <a:r>
              <a:rPr lang="pl-PL" sz="2000" spc="-1" dirty="0" err="1">
                <a:ea typeface="Verdana"/>
              </a:rPr>
              <a:t>can</a:t>
            </a:r>
            <a:r>
              <a:rPr lang="pl-PL" sz="2000" spc="-1" dirty="0">
                <a:ea typeface="Verdana"/>
              </a:rPr>
              <a:t> </a:t>
            </a:r>
            <a:r>
              <a:rPr lang="pl-PL" sz="2000" spc="-1" dirty="0" err="1">
                <a:ea typeface="Verdana"/>
              </a:rPr>
              <a:t>follow</a:t>
            </a:r>
            <a:r>
              <a:rPr lang="pl-PL" sz="2000" spc="-1" dirty="0">
                <a:ea typeface="Verdana"/>
              </a:rPr>
              <a:t> </a:t>
            </a:r>
            <a:r>
              <a:rPr lang="pl-PL" sz="2000" spc="-1" dirty="0" err="1">
                <a:ea typeface="Verdana"/>
              </a:rPr>
              <a:t>their</a:t>
            </a:r>
            <a:r>
              <a:rPr lang="pl-PL" sz="2000" spc="-1" dirty="0">
                <a:ea typeface="Verdana"/>
              </a:rPr>
              <a:t> </a:t>
            </a:r>
            <a:r>
              <a:rPr lang="pl-PL" sz="2000" spc="-1" dirty="0" err="1">
                <a:ea typeface="Verdana"/>
              </a:rPr>
              <a:t>measurements</a:t>
            </a:r>
            <a:r>
              <a:rPr lang="pl-PL" sz="2000" spc="-1" dirty="0">
                <a:ea typeface="Verdana"/>
              </a:rPr>
              <a:t> via the </a:t>
            </a:r>
            <a:r>
              <a:rPr lang="pl-PL" sz="2000" spc="-1" dirty="0" err="1">
                <a:ea typeface="Verdana"/>
              </a:rPr>
              <a:t>Syngeos</a:t>
            </a:r>
            <a:r>
              <a:rPr lang="pl-PL" sz="2000" spc="-1" dirty="0">
                <a:ea typeface="Verdana"/>
              </a:rPr>
              <a:t> mobile </a:t>
            </a:r>
            <a:r>
              <a:rPr lang="pl-PL" sz="2000" spc="-1" dirty="0" err="1">
                <a:ea typeface="Verdana"/>
              </a:rPr>
              <a:t>app</a:t>
            </a:r>
            <a:r>
              <a:rPr lang="pl-PL" sz="2000" spc="-1" dirty="0">
                <a:ea typeface="Verdana"/>
              </a:rPr>
              <a:t> and on the </a:t>
            </a:r>
            <a:r>
              <a:rPr lang="pl-PL" sz="2000" spc="-1" dirty="0" err="1">
                <a:ea typeface="Verdana"/>
              </a:rPr>
              <a:t>website</a:t>
            </a:r>
            <a:r>
              <a:rPr lang="pl-PL" sz="2000" spc="-1" dirty="0">
                <a:ea typeface="Verdana"/>
              </a:rPr>
              <a:t> https://panel.syngeos.pl/sensor/pm10. </a:t>
            </a:r>
            <a:endParaRPr lang="pl-PL" sz="2000" spc="-1" dirty="0"/>
          </a:p>
          <a:p>
            <a:pPr>
              <a:lnSpc>
                <a:spcPct val="100000"/>
              </a:lnSpc>
            </a:pPr>
            <a:endParaRPr lang="pl-PL" sz="1400" spc="-1" dirty="0">
              <a:latin typeface="Arial"/>
            </a:endParaRPr>
          </a:p>
        </p:txBody>
      </p:sp>
      <p:pic>
        <p:nvPicPr>
          <p:cNvPr id="205" name="Obraz 9"/>
          <p:cNvPicPr/>
          <p:nvPr/>
        </p:nvPicPr>
        <p:blipFill>
          <a:blip r:embed="rId4"/>
          <a:stretch/>
        </p:blipFill>
        <p:spPr>
          <a:xfrm>
            <a:off x="4764000" y="332640"/>
            <a:ext cx="2663640" cy="654840"/>
          </a:xfrm>
          <a:prstGeom prst="rect">
            <a:avLst/>
          </a:prstGeom>
          <a:ln>
            <a:noFill/>
          </a:ln>
        </p:spPr>
      </p:pic>
      <p:pic>
        <p:nvPicPr>
          <p:cNvPr id="207" name="Obraz 220"/>
          <p:cNvPicPr/>
          <p:nvPr/>
        </p:nvPicPr>
        <p:blipFill>
          <a:blip r:embed="rId5"/>
          <a:stretch/>
        </p:blipFill>
        <p:spPr>
          <a:xfrm>
            <a:off x="1603643" y="3946680"/>
            <a:ext cx="4463640" cy="2578680"/>
          </a:xfrm>
          <a:prstGeom prst="rect">
            <a:avLst/>
          </a:prstGeom>
          <a:ln>
            <a:noFill/>
          </a:ln>
        </p:spPr>
      </p:pic>
      <p:sp>
        <p:nvSpPr>
          <p:cNvPr id="208" name="CustomShape 2"/>
          <p:cNvSpPr/>
          <p:nvPr/>
        </p:nvSpPr>
        <p:spPr>
          <a:xfrm>
            <a:off x="6852000" y="3600000"/>
            <a:ext cx="3095640" cy="1367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a:lnSpc>
                <a:spcPct val="150000"/>
              </a:lnSpc>
            </a:pPr>
            <a:r>
              <a:rPr lang="pl-PL" sz="2000" spc="-1" dirty="0" err="1">
                <a:ea typeface="Verdana"/>
              </a:rPr>
              <a:t>Every</a:t>
            </a:r>
            <a:r>
              <a:rPr lang="pl-PL" sz="2000" spc="-1" dirty="0">
                <a:ea typeface="Verdana"/>
              </a:rPr>
              <a:t> </a:t>
            </a:r>
            <a:r>
              <a:rPr lang="pl-PL" sz="2000" spc="-1" dirty="0" err="1">
                <a:ea typeface="Verdana"/>
              </a:rPr>
              <a:t>resident</a:t>
            </a:r>
            <a:r>
              <a:rPr lang="pl-PL" sz="2000" spc="-1" dirty="0">
                <a:ea typeface="Verdana"/>
              </a:rPr>
              <a:t> of</a:t>
            </a:r>
            <a:br>
              <a:rPr sz="2000" dirty="0"/>
            </a:br>
            <a:r>
              <a:rPr lang="pl-PL" sz="2000" spc="-1" dirty="0">
                <a:ea typeface="Verdana"/>
              </a:rPr>
              <a:t> </a:t>
            </a:r>
            <a:r>
              <a:rPr lang="pl-PL" sz="2000" spc="-1" dirty="0" err="1">
                <a:ea typeface="Verdana"/>
              </a:rPr>
              <a:t>has</a:t>
            </a:r>
            <a:r>
              <a:rPr lang="pl-PL" sz="2000" spc="-1" dirty="0">
                <a:ea typeface="Verdana"/>
              </a:rPr>
              <a:t> </a:t>
            </a:r>
            <a:r>
              <a:rPr lang="pl-PL" sz="2000" spc="-1" dirty="0" err="1">
                <a:ea typeface="Verdana"/>
              </a:rPr>
              <a:t>access</a:t>
            </a:r>
            <a:r>
              <a:rPr lang="pl-PL" sz="2000" spc="-1" dirty="0">
                <a:ea typeface="Verdana"/>
              </a:rPr>
              <a:t> to </a:t>
            </a:r>
            <a:r>
              <a:rPr lang="pl-PL" sz="2000" spc="-1" dirty="0" err="1">
                <a:ea typeface="Verdana"/>
              </a:rPr>
              <a:t>information</a:t>
            </a:r>
            <a:r>
              <a:rPr lang="pl-PL" sz="2000" spc="-1" dirty="0">
                <a:ea typeface="Verdana"/>
              </a:rPr>
              <a:t> on PM 10 and PM 2.5 </a:t>
            </a:r>
            <a:r>
              <a:rPr lang="pl-PL" sz="2000" spc="-1" dirty="0" err="1">
                <a:ea typeface="Verdana"/>
              </a:rPr>
              <a:t>concentrations</a:t>
            </a:r>
            <a:r>
              <a:rPr lang="pl-PL" sz="2000" spc="-1" dirty="0">
                <a:ea typeface="Verdana"/>
              </a:rPr>
              <a:t>.</a:t>
            </a:r>
            <a:endParaRPr lang="pl-PL" sz="2000" spc="-1" dirty="0"/>
          </a:p>
        </p:txBody>
      </p:sp>
    </p:spTree>
  </p:cSld>
  <p:clrMapOvr>
    <a:masterClrMapping/>
  </p:clrMapOvr>
  <mc:AlternateContent xmlns:mc="http://schemas.openxmlformats.org/markup-compatibility/2006" xmlns:p14="http://schemas.microsoft.com/office/powerpoint/2010/main">
    <mc:Choice Requires="p14">
      <p:transition spd="slow" p14:dur="1250"/>
    </mc:Choice>
    <mc:Fallback xmlns:p15="http://schemas.microsoft.com/office/powerpoint/2012/main" xmlns="">
      <p:transition spd="slow"/>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 name="Obraz 12_0"/>
          <p:cNvPicPr/>
          <p:nvPr/>
        </p:nvPicPr>
        <p:blipFill>
          <a:blip r:embed="rId2"/>
          <a:stretch/>
        </p:blipFill>
        <p:spPr>
          <a:xfrm>
            <a:off x="9527880" y="182160"/>
            <a:ext cx="743760" cy="895320"/>
          </a:xfrm>
          <a:prstGeom prst="rect">
            <a:avLst/>
          </a:prstGeom>
          <a:ln>
            <a:noFill/>
          </a:ln>
        </p:spPr>
      </p:pic>
      <p:pic>
        <p:nvPicPr>
          <p:cNvPr id="216" name="Obraz 5_0"/>
          <p:cNvPicPr/>
          <p:nvPr/>
        </p:nvPicPr>
        <p:blipFill>
          <a:blip r:embed="rId3"/>
          <a:stretch/>
        </p:blipFill>
        <p:spPr>
          <a:xfrm>
            <a:off x="1847640" y="135360"/>
            <a:ext cx="941760" cy="941760"/>
          </a:xfrm>
          <a:prstGeom prst="rect">
            <a:avLst/>
          </a:prstGeom>
          <a:ln>
            <a:noFill/>
          </a:ln>
        </p:spPr>
      </p:pic>
      <p:sp>
        <p:nvSpPr>
          <p:cNvPr id="217" name="CustomShape 1"/>
          <p:cNvSpPr/>
          <p:nvPr/>
        </p:nvSpPr>
        <p:spPr>
          <a:xfrm>
            <a:off x="840695" y="1122813"/>
            <a:ext cx="7992000" cy="2710827"/>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7000"/>
              </a:lnSpc>
              <a:spcAft>
                <a:spcPts val="799"/>
              </a:spcAft>
            </a:pPr>
            <a:r>
              <a:rPr lang="pl-PL" sz="2000" spc="-1" dirty="0">
                <a:ea typeface="Verdana"/>
              </a:rPr>
              <a:t>"</a:t>
            </a:r>
            <a:r>
              <a:rPr lang="pl-PL" sz="2000" b="1" spc="-1" dirty="0">
                <a:ea typeface="Verdana"/>
              </a:rPr>
              <a:t>Clean Air" </a:t>
            </a:r>
            <a:r>
              <a:rPr lang="pl-PL" sz="2000" spc="-1" dirty="0">
                <a:ea typeface="Verdana"/>
              </a:rPr>
              <a:t>- a programme financed by the Provincial Fund for Environmental Protection and Water Management in Warsaw. The aim of the programme is to improve energy efficiency and reduce emissions of dust and other pollutants into the atmosphere from existing single-family residential buildings or to avoid emissions of air pollutants from newly constructed single-family residential buildings. Since 2021, a consultation point for the Clean Air PP has been operating in agreement with WFOSIGW - 167 applications have been submitted through the municipality.</a:t>
            </a:r>
            <a:endParaRPr lang="pl-PL" sz="2000" spc="-1" dirty="0"/>
          </a:p>
        </p:txBody>
      </p:sp>
      <p:pic>
        <p:nvPicPr>
          <p:cNvPr id="218" name="Obraz 9_0"/>
          <p:cNvPicPr/>
          <p:nvPr/>
        </p:nvPicPr>
        <p:blipFill>
          <a:blip r:embed="rId4"/>
          <a:stretch/>
        </p:blipFill>
        <p:spPr>
          <a:xfrm>
            <a:off x="4764000" y="332640"/>
            <a:ext cx="2663640" cy="654840"/>
          </a:xfrm>
          <a:prstGeom prst="rect">
            <a:avLst/>
          </a:prstGeom>
          <a:ln>
            <a:noFill/>
          </a:ln>
        </p:spPr>
      </p:pic>
      <p:pic>
        <p:nvPicPr>
          <p:cNvPr id="220" name="Obraz 219"/>
          <p:cNvPicPr/>
          <p:nvPr/>
        </p:nvPicPr>
        <p:blipFill>
          <a:blip r:embed="rId5"/>
          <a:stretch/>
        </p:blipFill>
        <p:spPr>
          <a:xfrm>
            <a:off x="7085558" y="3879333"/>
            <a:ext cx="3096000" cy="2320920"/>
          </a:xfrm>
          <a:prstGeom prst="rect">
            <a:avLst/>
          </a:prstGeom>
          <a:ln>
            <a:noFill/>
          </a:ln>
        </p:spPr>
      </p:pic>
      <p:sp>
        <p:nvSpPr>
          <p:cNvPr id="221" name="TextShape 2"/>
          <p:cNvSpPr txBox="1"/>
          <p:nvPr/>
        </p:nvSpPr>
        <p:spPr>
          <a:xfrm>
            <a:off x="2467831" y="4409748"/>
            <a:ext cx="3384000" cy="962640"/>
          </a:xfrm>
          <a:prstGeom prst="rect">
            <a:avLst/>
          </a:prstGeom>
          <a:noFill/>
          <a:ln>
            <a:noFill/>
          </a:ln>
        </p:spPr>
        <p:txBody>
          <a:bodyPr lIns="90000" tIns="45000" rIns="90000" bIns="45000">
            <a:noAutofit/>
          </a:bodyPr>
          <a:lstStyle/>
          <a:p>
            <a:pPr algn="ctr"/>
            <a:r>
              <a:rPr lang="pl-PL" sz="1400" spc="-1" dirty="0">
                <a:solidFill>
                  <a:srgbClr val="C00000"/>
                </a:solidFill>
                <a:latin typeface="Verdana"/>
                <a:ea typeface="Verdana"/>
              </a:rPr>
              <a:t>The </a:t>
            </a:r>
            <a:r>
              <a:rPr lang="pl-PL" sz="1400" spc="-1" dirty="0" err="1">
                <a:solidFill>
                  <a:srgbClr val="C00000"/>
                </a:solidFill>
                <a:latin typeface="Verdana"/>
                <a:ea typeface="Verdana"/>
              </a:rPr>
              <a:t>municipality</a:t>
            </a:r>
            <a:r>
              <a:rPr lang="pl-PL" sz="1400" spc="-1" dirty="0">
                <a:solidFill>
                  <a:srgbClr val="C00000"/>
                </a:solidFill>
                <a:latin typeface="Verdana"/>
                <a:ea typeface="Verdana"/>
              </a:rPr>
              <a:t> </a:t>
            </a:r>
            <a:r>
              <a:rPr lang="pl-PL" sz="1400" spc="-1" dirty="0" err="1">
                <a:solidFill>
                  <a:srgbClr val="C00000"/>
                </a:solidFill>
                <a:latin typeface="Verdana"/>
                <a:ea typeface="Verdana"/>
              </a:rPr>
              <a:t>subsidises</a:t>
            </a:r>
            <a:br>
              <a:rPr dirty="0"/>
            </a:br>
            <a:r>
              <a:rPr lang="pl-PL" sz="1400" b="1" spc="-1" dirty="0">
                <a:solidFill>
                  <a:srgbClr val="C00000"/>
                </a:solidFill>
                <a:latin typeface="Verdana"/>
                <a:ea typeface="Verdana"/>
              </a:rPr>
              <a:t> the </a:t>
            </a:r>
            <a:r>
              <a:rPr lang="pl-PL" sz="1400" b="1" spc="-1" dirty="0" err="1">
                <a:solidFill>
                  <a:srgbClr val="C00000"/>
                </a:solidFill>
                <a:latin typeface="Verdana"/>
                <a:ea typeface="Verdana"/>
              </a:rPr>
              <a:t>replacement</a:t>
            </a:r>
            <a:r>
              <a:rPr lang="pl-PL" sz="1400" b="1" spc="-1" dirty="0">
                <a:solidFill>
                  <a:srgbClr val="C00000"/>
                </a:solidFill>
                <a:latin typeface="Verdana"/>
                <a:ea typeface="Verdana"/>
              </a:rPr>
              <a:t> of "</a:t>
            </a:r>
            <a:r>
              <a:rPr lang="pl-PL" sz="1400" b="1" spc="-1" dirty="0" err="1">
                <a:solidFill>
                  <a:srgbClr val="C00000"/>
                </a:solidFill>
                <a:latin typeface="Verdana"/>
                <a:ea typeface="Verdana"/>
              </a:rPr>
              <a:t>fossil</a:t>
            </a:r>
            <a:r>
              <a:rPr lang="pl-PL" sz="1400" b="1" spc="-1" dirty="0">
                <a:solidFill>
                  <a:srgbClr val="C00000"/>
                </a:solidFill>
                <a:latin typeface="Verdana"/>
                <a:ea typeface="Verdana"/>
              </a:rPr>
              <a:t> </a:t>
            </a:r>
            <a:r>
              <a:rPr lang="pl-PL" sz="1400" b="1" spc="-1" dirty="0" err="1">
                <a:solidFill>
                  <a:srgbClr val="C00000"/>
                </a:solidFill>
                <a:latin typeface="Verdana"/>
                <a:ea typeface="Verdana"/>
              </a:rPr>
              <a:t>fuel</a:t>
            </a:r>
            <a:r>
              <a:rPr lang="pl-PL" sz="1400" b="1" spc="-1" dirty="0">
                <a:solidFill>
                  <a:srgbClr val="C00000"/>
                </a:solidFill>
                <a:latin typeface="Verdana"/>
                <a:ea typeface="Verdana"/>
              </a:rPr>
              <a:t> </a:t>
            </a:r>
            <a:r>
              <a:rPr lang="pl-PL" sz="1400" b="1" spc="-1" dirty="0" err="1">
                <a:solidFill>
                  <a:srgbClr val="C00000"/>
                </a:solidFill>
                <a:latin typeface="Verdana"/>
                <a:ea typeface="Verdana"/>
              </a:rPr>
              <a:t>stoves</a:t>
            </a:r>
            <a:r>
              <a:rPr lang="pl-PL" sz="1400" b="1" spc="-1" dirty="0">
                <a:solidFill>
                  <a:srgbClr val="C00000"/>
                </a:solidFill>
                <a:latin typeface="Verdana"/>
                <a:ea typeface="Verdana"/>
              </a:rPr>
              <a:t>". </a:t>
            </a:r>
            <a:br>
              <a:rPr dirty="0"/>
            </a:br>
            <a:r>
              <a:rPr lang="pl-PL" sz="1400" spc="-1" dirty="0">
                <a:solidFill>
                  <a:srgbClr val="C00000"/>
                </a:solidFill>
                <a:latin typeface="Verdana"/>
                <a:ea typeface="Verdana"/>
              </a:rPr>
              <a:t>In 2021 - 60 </a:t>
            </a:r>
            <a:r>
              <a:rPr lang="pl-PL" sz="1400" spc="-1" dirty="0" err="1">
                <a:solidFill>
                  <a:srgbClr val="C00000"/>
                </a:solidFill>
                <a:latin typeface="Verdana"/>
                <a:ea typeface="Verdana"/>
              </a:rPr>
              <a:t>cookers</a:t>
            </a:r>
            <a:r>
              <a:rPr lang="pl-PL" sz="1400" spc="-1" dirty="0">
                <a:solidFill>
                  <a:srgbClr val="C00000"/>
                </a:solidFill>
                <a:latin typeface="Verdana"/>
                <a:ea typeface="Verdana"/>
              </a:rPr>
              <a:t> </a:t>
            </a:r>
            <a:r>
              <a:rPr lang="pl-PL" sz="1400" spc="-1" dirty="0" err="1">
                <a:solidFill>
                  <a:srgbClr val="C00000"/>
                </a:solidFill>
                <a:latin typeface="Verdana"/>
                <a:ea typeface="Verdana"/>
              </a:rPr>
              <a:t>were</a:t>
            </a:r>
            <a:r>
              <a:rPr lang="pl-PL" sz="1400" spc="-1" dirty="0">
                <a:solidFill>
                  <a:srgbClr val="C00000"/>
                </a:solidFill>
                <a:latin typeface="Verdana"/>
                <a:ea typeface="Verdana"/>
              </a:rPr>
              <a:t> </a:t>
            </a:r>
            <a:r>
              <a:rPr lang="pl-PL" sz="1400" spc="-1" dirty="0" err="1">
                <a:solidFill>
                  <a:srgbClr val="C00000"/>
                </a:solidFill>
                <a:latin typeface="Verdana"/>
                <a:ea typeface="Verdana"/>
              </a:rPr>
              <a:t>replaced</a:t>
            </a:r>
            <a:r>
              <a:rPr lang="pl-PL" sz="1400" spc="-1" dirty="0">
                <a:solidFill>
                  <a:srgbClr val="C00000"/>
                </a:solidFill>
                <a:latin typeface="Verdana"/>
                <a:ea typeface="Verdana"/>
              </a:rPr>
              <a:t>, in 2022. - 86 </a:t>
            </a:r>
            <a:r>
              <a:rPr lang="pl-PL" sz="1400" spc="-1" dirty="0" err="1">
                <a:solidFill>
                  <a:srgbClr val="C00000"/>
                </a:solidFill>
                <a:latin typeface="Verdana"/>
                <a:ea typeface="Verdana"/>
              </a:rPr>
              <a:t>cookers</a:t>
            </a:r>
            <a:r>
              <a:rPr lang="pl-PL" sz="1400" spc="-1" dirty="0">
                <a:solidFill>
                  <a:srgbClr val="C00000"/>
                </a:solidFill>
                <a:latin typeface="Verdana"/>
                <a:ea typeface="Verdana"/>
              </a:rPr>
              <a:t>.</a:t>
            </a:r>
            <a:endParaRPr lang="pl-PL" sz="1400" spc="-1" dirty="0">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1250"/>
    </mc:Choice>
    <mc:Fallback xmlns:p15="http://schemas.microsoft.com/office/powerpoint/2012/main" xmlns="">
      <p:transition spd="slow"/>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2" name="Obraz 12_5"/>
          <p:cNvPicPr/>
          <p:nvPr/>
        </p:nvPicPr>
        <p:blipFill>
          <a:blip r:embed="rId2"/>
          <a:stretch/>
        </p:blipFill>
        <p:spPr>
          <a:xfrm>
            <a:off x="9527880" y="182160"/>
            <a:ext cx="743760" cy="895320"/>
          </a:xfrm>
          <a:prstGeom prst="rect">
            <a:avLst/>
          </a:prstGeom>
          <a:ln>
            <a:noFill/>
          </a:ln>
        </p:spPr>
      </p:pic>
      <p:pic>
        <p:nvPicPr>
          <p:cNvPr id="223" name="Obraz 5_4"/>
          <p:cNvPicPr/>
          <p:nvPr/>
        </p:nvPicPr>
        <p:blipFill>
          <a:blip r:embed="rId3"/>
          <a:stretch/>
        </p:blipFill>
        <p:spPr>
          <a:xfrm>
            <a:off x="1847640" y="135360"/>
            <a:ext cx="941760" cy="941760"/>
          </a:xfrm>
          <a:prstGeom prst="rect">
            <a:avLst/>
          </a:prstGeom>
          <a:ln>
            <a:noFill/>
          </a:ln>
        </p:spPr>
      </p:pic>
      <p:sp>
        <p:nvSpPr>
          <p:cNvPr id="224" name="CustomShape 1"/>
          <p:cNvSpPr/>
          <p:nvPr/>
        </p:nvSpPr>
        <p:spPr>
          <a:xfrm>
            <a:off x="657725" y="1171073"/>
            <a:ext cx="9224211" cy="1825456"/>
          </a:xfrm>
          <a:prstGeom prst="rect">
            <a:avLst/>
          </a:prstGeom>
          <a:noFill/>
          <a:ln>
            <a:noFill/>
          </a:ln>
        </p:spPr>
        <p:style>
          <a:lnRef idx="0">
            <a:scrgbClr r="0" g="0" b="0"/>
          </a:lnRef>
          <a:fillRef idx="0">
            <a:scrgbClr r="0" g="0" b="0"/>
          </a:fillRef>
          <a:effectRef idx="0">
            <a:scrgbClr r="0" g="0" b="0"/>
          </a:effectRef>
          <a:fontRef idx="minor"/>
        </p:style>
        <p:txBody>
          <a:bodyPr wrap="square" lIns="90000" tIns="45000" rIns="90000" bIns="45000">
            <a:spAutoFit/>
          </a:bodyPr>
          <a:lstStyle/>
          <a:p>
            <a:pPr>
              <a:lnSpc>
                <a:spcPct val="107000"/>
              </a:lnSpc>
              <a:spcAft>
                <a:spcPts val="799"/>
              </a:spcAft>
            </a:pPr>
            <a:r>
              <a:rPr lang="pl-PL" sz="2000" spc="-1" dirty="0">
                <a:ea typeface="Verdana"/>
              </a:rPr>
              <a:t>The </a:t>
            </a:r>
            <a:r>
              <a:rPr lang="pl-PL" sz="2000" spc="-1" dirty="0" err="1">
                <a:ea typeface="Verdana"/>
              </a:rPr>
              <a:t>municipality</a:t>
            </a:r>
            <a:r>
              <a:rPr lang="pl-PL" sz="2000" spc="-1" dirty="0">
                <a:ea typeface="Verdana"/>
              </a:rPr>
              <a:t> of Wiązowna </a:t>
            </a:r>
            <a:r>
              <a:rPr lang="pl-PL" sz="2000" spc="-1" dirty="0" err="1">
                <a:ea typeface="Verdana"/>
              </a:rPr>
              <a:t>is</a:t>
            </a:r>
            <a:r>
              <a:rPr lang="pl-PL" sz="2000" spc="-1" dirty="0">
                <a:ea typeface="Verdana"/>
              </a:rPr>
              <a:t> </a:t>
            </a:r>
            <a:r>
              <a:rPr lang="pl-PL" sz="2000" spc="-1" dirty="0" err="1">
                <a:ea typeface="Verdana"/>
              </a:rPr>
              <a:t>implementing</a:t>
            </a:r>
            <a:r>
              <a:rPr lang="pl-PL" sz="2000" spc="-1" dirty="0">
                <a:ea typeface="Verdana"/>
              </a:rPr>
              <a:t> a </a:t>
            </a:r>
            <a:r>
              <a:rPr lang="pl-PL" sz="2000" spc="-1" dirty="0" err="1">
                <a:ea typeface="Verdana"/>
              </a:rPr>
              <a:t>programme</a:t>
            </a:r>
            <a:r>
              <a:rPr lang="pl-PL" sz="2000" spc="-1" dirty="0">
                <a:ea typeface="Verdana"/>
              </a:rPr>
              <a:t> to </a:t>
            </a:r>
            <a:r>
              <a:rPr lang="pl-PL" sz="2000" b="1" spc="-1" dirty="0" err="1">
                <a:ea typeface="Verdana"/>
              </a:rPr>
              <a:t>remove</a:t>
            </a:r>
            <a:r>
              <a:rPr lang="pl-PL" sz="2000" b="1" spc="-1" dirty="0">
                <a:ea typeface="Verdana"/>
              </a:rPr>
              <a:t> </a:t>
            </a:r>
            <a:r>
              <a:rPr lang="pl-PL" sz="2000" b="1" spc="-1" dirty="0" err="1">
                <a:ea typeface="Verdana"/>
              </a:rPr>
              <a:t>asbestos</a:t>
            </a:r>
            <a:r>
              <a:rPr lang="pl-PL" sz="2000" b="1" spc="-1" dirty="0">
                <a:ea typeface="Verdana"/>
              </a:rPr>
              <a:t> </a:t>
            </a:r>
            <a:r>
              <a:rPr lang="pl-PL" sz="2000" spc="-1" dirty="0">
                <a:ea typeface="Verdana"/>
              </a:rPr>
              <a:t>and products </a:t>
            </a:r>
            <a:r>
              <a:rPr lang="pl-PL" sz="2000" spc="-1" dirty="0" err="1">
                <a:ea typeface="Verdana"/>
              </a:rPr>
              <a:t>containing</a:t>
            </a:r>
            <a:r>
              <a:rPr lang="pl-PL" sz="2000" spc="-1" dirty="0">
                <a:ea typeface="Verdana"/>
              </a:rPr>
              <a:t> </a:t>
            </a:r>
            <a:r>
              <a:rPr lang="pl-PL" sz="2000" spc="-1" dirty="0" err="1">
                <a:ea typeface="Verdana"/>
              </a:rPr>
              <a:t>asbestos</a:t>
            </a:r>
            <a:r>
              <a:rPr lang="pl-PL" sz="2000" spc="-1" dirty="0">
                <a:ea typeface="Verdana"/>
              </a:rPr>
              <a:t>. </a:t>
            </a:r>
          </a:p>
          <a:p>
            <a:pPr>
              <a:lnSpc>
                <a:spcPct val="107000"/>
              </a:lnSpc>
              <a:spcAft>
                <a:spcPts val="799"/>
              </a:spcAft>
            </a:pPr>
            <a:r>
              <a:rPr lang="pl-PL" sz="2000" spc="-1" dirty="0">
                <a:ea typeface="Verdana"/>
              </a:rPr>
              <a:t>On the </a:t>
            </a:r>
            <a:r>
              <a:rPr lang="pl-PL" sz="2000" spc="-1" dirty="0" err="1">
                <a:ea typeface="Verdana"/>
              </a:rPr>
              <a:t>basis</a:t>
            </a:r>
            <a:r>
              <a:rPr lang="pl-PL" sz="2000" spc="-1" dirty="0">
                <a:ea typeface="Verdana"/>
              </a:rPr>
              <a:t> of </a:t>
            </a:r>
            <a:r>
              <a:rPr lang="pl-PL" sz="2000" spc="-1" dirty="0" err="1">
                <a:ea typeface="Verdana"/>
              </a:rPr>
              <a:t>submitted</a:t>
            </a:r>
            <a:r>
              <a:rPr lang="pl-PL" sz="2000" spc="-1" dirty="0">
                <a:ea typeface="Verdana"/>
              </a:rPr>
              <a:t> </a:t>
            </a:r>
            <a:r>
              <a:rPr lang="pl-PL" sz="2000" spc="-1" dirty="0" err="1">
                <a:ea typeface="Verdana"/>
              </a:rPr>
              <a:t>applications</a:t>
            </a:r>
            <a:r>
              <a:rPr lang="pl-PL" sz="2000" spc="-1" dirty="0">
                <a:ea typeface="Verdana"/>
              </a:rPr>
              <a:t>, a </a:t>
            </a:r>
            <a:r>
              <a:rPr lang="pl-PL" sz="2000" spc="-1" dirty="0" err="1">
                <a:ea typeface="Verdana"/>
              </a:rPr>
              <a:t>specialist</a:t>
            </a:r>
            <a:r>
              <a:rPr lang="pl-PL" sz="2000" spc="-1" dirty="0">
                <a:ea typeface="Verdana"/>
              </a:rPr>
              <a:t> </a:t>
            </a:r>
            <a:r>
              <a:rPr lang="pl-PL" sz="2000" spc="-1" dirty="0" err="1">
                <a:ea typeface="Verdana"/>
              </a:rPr>
              <a:t>company</a:t>
            </a:r>
            <a:r>
              <a:rPr lang="pl-PL" sz="2000" spc="-1" dirty="0">
                <a:ea typeface="Verdana"/>
              </a:rPr>
              <a:t> </a:t>
            </a:r>
            <a:r>
              <a:rPr lang="pl-PL" sz="2000" spc="-1" dirty="0" err="1">
                <a:ea typeface="Verdana"/>
              </a:rPr>
              <a:t>collects</a:t>
            </a:r>
            <a:r>
              <a:rPr lang="pl-PL" sz="2000" spc="-1" dirty="0">
                <a:ea typeface="Verdana"/>
              </a:rPr>
              <a:t> </a:t>
            </a:r>
            <a:r>
              <a:rPr lang="pl-PL" sz="2000" spc="-1" dirty="0" err="1">
                <a:ea typeface="Verdana"/>
              </a:rPr>
              <a:t>dismantled</a:t>
            </a:r>
            <a:r>
              <a:rPr lang="pl-PL" sz="2000" spc="-1" dirty="0">
                <a:ea typeface="Verdana"/>
              </a:rPr>
              <a:t> </a:t>
            </a:r>
            <a:r>
              <a:rPr lang="pl-PL" sz="2000" spc="-1" dirty="0" err="1">
                <a:ea typeface="Verdana"/>
              </a:rPr>
              <a:t>asbestos</a:t>
            </a:r>
            <a:r>
              <a:rPr lang="pl-PL" sz="2000" spc="-1" dirty="0">
                <a:ea typeface="Verdana"/>
              </a:rPr>
              <a:t> from </a:t>
            </a:r>
            <a:r>
              <a:rPr lang="pl-PL" sz="2000" spc="-1" dirty="0" err="1">
                <a:ea typeface="Verdana"/>
              </a:rPr>
              <a:t>residents</a:t>
            </a:r>
            <a:r>
              <a:rPr lang="pl-PL" sz="2000" spc="-1" dirty="0">
                <a:ea typeface="Verdana"/>
              </a:rPr>
              <a:t> </a:t>
            </a:r>
            <a:r>
              <a:rPr lang="pl-PL" sz="2000" spc="-1" dirty="0" err="1">
                <a:ea typeface="Verdana"/>
              </a:rPr>
              <a:t>free</a:t>
            </a:r>
            <a:r>
              <a:rPr lang="pl-PL" sz="2000" spc="-1" dirty="0">
                <a:ea typeface="Verdana"/>
              </a:rPr>
              <a:t> of </a:t>
            </a:r>
            <a:r>
              <a:rPr lang="pl-PL" sz="2000" spc="-1" dirty="0" err="1">
                <a:ea typeface="Verdana"/>
              </a:rPr>
              <a:t>charge</a:t>
            </a:r>
            <a:r>
              <a:rPr lang="pl-PL" sz="2000" spc="-1" dirty="0">
                <a:ea typeface="Verdana"/>
              </a:rPr>
              <a:t> (100% </a:t>
            </a:r>
            <a:r>
              <a:rPr lang="pl-PL" sz="2000" spc="-1" dirty="0" err="1">
                <a:ea typeface="Verdana"/>
              </a:rPr>
              <a:t>financing</a:t>
            </a:r>
            <a:r>
              <a:rPr lang="pl-PL" sz="2000" spc="-1" dirty="0">
                <a:ea typeface="Verdana"/>
              </a:rPr>
              <a:t> from the </a:t>
            </a:r>
            <a:r>
              <a:rPr lang="pl-PL" sz="2000" spc="-1" dirty="0" err="1">
                <a:ea typeface="Verdana"/>
              </a:rPr>
              <a:t>commune</a:t>
            </a:r>
            <a:r>
              <a:rPr lang="pl-PL" sz="2000" spc="-1" dirty="0">
                <a:ea typeface="Verdana"/>
              </a:rPr>
              <a:t> </a:t>
            </a:r>
            <a:r>
              <a:rPr lang="pl-PL" sz="2000" spc="-1" dirty="0" err="1">
                <a:ea typeface="Verdana"/>
              </a:rPr>
              <a:t>budget</a:t>
            </a:r>
            <a:r>
              <a:rPr lang="pl-PL" sz="2000" spc="-1" dirty="0">
                <a:ea typeface="Verdana"/>
              </a:rPr>
              <a:t>). </a:t>
            </a:r>
            <a:br>
              <a:rPr sz="2000" dirty="0"/>
            </a:br>
            <a:r>
              <a:rPr lang="pl-PL" sz="2000" spc="-1" dirty="0">
                <a:ea typeface="Verdana"/>
              </a:rPr>
              <a:t>In 2022, 163.434 Mg </a:t>
            </a:r>
            <a:r>
              <a:rPr lang="pl-PL" sz="2000" spc="-1" dirty="0" err="1">
                <a:ea typeface="Verdana"/>
              </a:rPr>
              <a:t>were</a:t>
            </a:r>
            <a:r>
              <a:rPr lang="pl-PL" sz="2000" spc="-1" dirty="0">
                <a:ea typeface="Verdana"/>
              </a:rPr>
              <a:t> </a:t>
            </a:r>
            <a:r>
              <a:rPr lang="pl-PL" sz="2000" spc="-1" dirty="0" err="1">
                <a:ea typeface="Verdana"/>
              </a:rPr>
              <a:t>collected</a:t>
            </a:r>
            <a:r>
              <a:rPr lang="pl-PL" sz="2000" spc="-1" dirty="0">
                <a:ea typeface="Verdana"/>
              </a:rPr>
              <a:t> from 87 </a:t>
            </a:r>
            <a:r>
              <a:rPr lang="pl-PL" sz="2000" spc="-1" dirty="0" err="1">
                <a:ea typeface="Verdana"/>
              </a:rPr>
              <a:t>properties</a:t>
            </a:r>
            <a:r>
              <a:rPr lang="pl-PL" sz="2000" spc="-1" dirty="0">
                <a:ea typeface="Verdana"/>
              </a:rPr>
              <a:t>.  </a:t>
            </a:r>
            <a:endParaRPr lang="pl-PL" sz="2000" spc="-1" dirty="0"/>
          </a:p>
        </p:txBody>
      </p:sp>
      <p:pic>
        <p:nvPicPr>
          <p:cNvPr id="225" name="Obraz 9_4"/>
          <p:cNvPicPr/>
          <p:nvPr/>
        </p:nvPicPr>
        <p:blipFill>
          <a:blip r:embed="rId4"/>
          <a:stretch/>
        </p:blipFill>
        <p:spPr>
          <a:xfrm>
            <a:off x="4764000" y="332640"/>
            <a:ext cx="2663640" cy="654840"/>
          </a:xfrm>
          <a:prstGeom prst="rect">
            <a:avLst/>
          </a:prstGeom>
          <a:ln>
            <a:noFill/>
          </a:ln>
        </p:spPr>
      </p:pic>
      <p:pic>
        <p:nvPicPr>
          <p:cNvPr id="227" name="Obraz 226"/>
          <p:cNvPicPr/>
          <p:nvPr/>
        </p:nvPicPr>
        <p:blipFill>
          <a:blip r:embed="rId5"/>
          <a:stretch/>
        </p:blipFill>
        <p:spPr>
          <a:xfrm>
            <a:off x="5173579" y="3180122"/>
            <a:ext cx="4824442" cy="3110701"/>
          </a:xfrm>
          <a:prstGeom prst="rect">
            <a:avLst/>
          </a:prstGeom>
          <a:ln>
            <a:noFill/>
          </a:ln>
        </p:spPr>
      </p:pic>
    </p:spTree>
  </p:cSld>
  <p:clrMapOvr>
    <a:masterClrMapping/>
  </p:clrMapOvr>
  <mc:AlternateContent xmlns:mc="http://schemas.openxmlformats.org/markup-compatibility/2006" xmlns:p14="http://schemas.microsoft.com/office/powerpoint/2010/main">
    <mc:Choice Requires="p14">
      <p:transition spd="slow" p14:dur="1250"/>
    </mc:Choice>
    <mc:Fallback xmlns:p15="http://schemas.microsoft.com/office/powerpoint/2012/main" xmlns="">
      <p:transition spd="slow"/>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4" name="Obraz 12"/>
          <p:cNvPicPr/>
          <p:nvPr/>
        </p:nvPicPr>
        <p:blipFill>
          <a:blip r:embed="rId2"/>
          <a:stretch/>
        </p:blipFill>
        <p:spPr>
          <a:xfrm>
            <a:off x="9527880" y="182160"/>
            <a:ext cx="743760" cy="895320"/>
          </a:xfrm>
          <a:prstGeom prst="rect">
            <a:avLst/>
          </a:prstGeom>
          <a:ln>
            <a:noFill/>
          </a:ln>
        </p:spPr>
      </p:pic>
      <p:pic>
        <p:nvPicPr>
          <p:cNvPr id="235" name="Obraz 5"/>
          <p:cNvPicPr/>
          <p:nvPr/>
        </p:nvPicPr>
        <p:blipFill>
          <a:blip r:embed="rId3"/>
          <a:stretch/>
        </p:blipFill>
        <p:spPr>
          <a:xfrm>
            <a:off x="1847640" y="135360"/>
            <a:ext cx="941760" cy="941760"/>
          </a:xfrm>
          <a:prstGeom prst="rect">
            <a:avLst/>
          </a:prstGeom>
          <a:ln>
            <a:noFill/>
          </a:ln>
        </p:spPr>
      </p:pic>
      <p:sp>
        <p:nvSpPr>
          <p:cNvPr id="236" name="CustomShape 1"/>
          <p:cNvSpPr/>
          <p:nvPr/>
        </p:nvSpPr>
        <p:spPr>
          <a:xfrm>
            <a:off x="1775640" y="1340640"/>
            <a:ext cx="8424360" cy="1875983"/>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gn="ctr">
              <a:lnSpc>
                <a:spcPct val="100000"/>
              </a:lnSpc>
            </a:pPr>
            <a:r>
              <a:rPr lang="pl-PL" sz="2000" b="1" spc="-1" dirty="0">
                <a:ea typeface="Verdana"/>
              </a:rPr>
              <a:t>EKO-PICNIC</a:t>
            </a:r>
            <a:endParaRPr lang="pl-PL" sz="2000" spc="-1" dirty="0"/>
          </a:p>
          <a:p>
            <a:pPr algn="ctr">
              <a:lnSpc>
                <a:spcPct val="100000"/>
              </a:lnSpc>
            </a:pPr>
            <a:r>
              <a:rPr lang="pl-PL" sz="1600" spc="-1" dirty="0" err="1">
                <a:ea typeface="Verdana"/>
              </a:rPr>
              <a:t>Since</a:t>
            </a:r>
            <a:r>
              <a:rPr lang="pl-PL" sz="1600" spc="-1" dirty="0">
                <a:ea typeface="Verdana"/>
              </a:rPr>
              <a:t> 2015, </a:t>
            </a:r>
            <a:r>
              <a:rPr lang="pl-PL" sz="1600" spc="-1" dirty="0" err="1">
                <a:ea typeface="Verdana"/>
              </a:rPr>
              <a:t>Ecological</a:t>
            </a:r>
            <a:r>
              <a:rPr lang="pl-PL" sz="1600" spc="-1" dirty="0">
                <a:ea typeface="Verdana"/>
              </a:rPr>
              <a:t> </a:t>
            </a:r>
            <a:r>
              <a:rPr lang="pl-PL" sz="1600" spc="-1" dirty="0" err="1">
                <a:ea typeface="Verdana"/>
              </a:rPr>
              <a:t>Picnics</a:t>
            </a:r>
            <a:r>
              <a:rPr lang="pl-PL" sz="1600" spc="-1" dirty="0">
                <a:ea typeface="Verdana"/>
              </a:rPr>
              <a:t> </a:t>
            </a:r>
            <a:r>
              <a:rPr lang="pl-PL" sz="1600" spc="-1" dirty="0" err="1">
                <a:ea typeface="Verdana"/>
              </a:rPr>
              <a:t>have</a:t>
            </a:r>
            <a:r>
              <a:rPr lang="pl-PL" sz="1600" spc="-1" dirty="0">
                <a:ea typeface="Verdana"/>
              </a:rPr>
              <a:t> </a:t>
            </a:r>
            <a:r>
              <a:rPr lang="pl-PL" sz="1600" spc="-1" dirty="0" err="1">
                <a:ea typeface="Verdana"/>
              </a:rPr>
              <a:t>been</a:t>
            </a:r>
            <a:r>
              <a:rPr lang="pl-PL" sz="1600" spc="-1" dirty="0">
                <a:ea typeface="Verdana"/>
              </a:rPr>
              <a:t> </a:t>
            </a:r>
            <a:r>
              <a:rPr lang="pl-PL" sz="1600" spc="-1" dirty="0" err="1">
                <a:ea typeface="Verdana"/>
              </a:rPr>
              <a:t>organised</a:t>
            </a:r>
            <a:r>
              <a:rPr lang="pl-PL" sz="1600" spc="-1" dirty="0">
                <a:ea typeface="Verdana"/>
              </a:rPr>
              <a:t> in the </a:t>
            </a:r>
            <a:r>
              <a:rPr lang="pl-PL" sz="1600" spc="-1" dirty="0" err="1">
                <a:ea typeface="Verdana"/>
              </a:rPr>
              <a:t>area</a:t>
            </a:r>
            <a:r>
              <a:rPr lang="pl-PL" sz="1600" spc="-1" dirty="0">
                <a:ea typeface="Verdana"/>
              </a:rPr>
              <a:t> of Gmina Wiązowna. </a:t>
            </a:r>
            <a:r>
              <a:rPr lang="pl-PL" sz="1600" spc="-1" dirty="0" err="1">
                <a:ea typeface="Verdana"/>
              </a:rPr>
              <a:t>During</a:t>
            </a:r>
            <a:r>
              <a:rPr lang="pl-PL" sz="1600" spc="-1" dirty="0">
                <a:ea typeface="Verdana"/>
              </a:rPr>
              <a:t> the event, </a:t>
            </a:r>
            <a:r>
              <a:rPr lang="pl-PL" sz="1600" spc="-1" dirty="0" err="1">
                <a:ea typeface="Verdana"/>
              </a:rPr>
              <a:t>participants</a:t>
            </a:r>
            <a:r>
              <a:rPr lang="pl-PL" sz="1600" spc="-1" dirty="0">
                <a:ea typeface="Verdana"/>
              </a:rPr>
              <a:t> </a:t>
            </a:r>
            <a:r>
              <a:rPr lang="pl-PL" sz="1600" spc="-1" dirty="0" err="1">
                <a:ea typeface="Verdana"/>
              </a:rPr>
              <a:t>have</a:t>
            </a:r>
            <a:r>
              <a:rPr lang="pl-PL" sz="1600" spc="-1" dirty="0">
                <a:ea typeface="Verdana"/>
              </a:rPr>
              <a:t> the </a:t>
            </a:r>
            <a:r>
              <a:rPr lang="pl-PL" sz="1600" spc="-1" dirty="0" err="1">
                <a:ea typeface="Verdana"/>
              </a:rPr>
              <a:t>opportunity</a:t>
            </a:r>
            <a:r>
              <a:rPr lang="pl-PL" sz="1600" spc="-1" dirty="0">
                <a:ea typeface="Verdana"/>
              </a:rPr>
              <a:t> to </a:t>
            </a:r>
            <a:r>
              <a:rPr lang="pl-PL" sz="1600" spc="-1" dirty="0" err="1">
                <a:ea typeface="Verdana"/>
              </a:rPr>
              <a:t>explore</a:t>
            </a:r>
            <a:r>
              <a:rPr lang="pl-PL" sz="1600" spc="-1" dirty="0">
                <a:ea typeface="Verdana"/>
              </a:rPr>
              <a:t> </a:t>
            </a:r>
            <a:r>
              <a:rPr lang="pl-PL" sz="1600" spc="-1" dirty="0" err="1">
                <a:ea typeface="Verdana"/>
              </a:rPr>
              <a:t>ecology</a:t>
            </a:r>
            <a:r>
              <a:rPr lang="pl-PL" sz="1600" spc="-1" dirty="0">
                <a:ea typeface="Verdana"/>
              </a:rPr>
              <a:t>. Through </a:t>
            </a:r>
            <a:r>
              <a:rPr lang="pl-PL" sz="1600" spc="-1" dirty="0" err="1">
                <a:ea typeface="Verdana"/>
              </a:rPr>
              <a:t>fun</a:t>
            </a:r>
            <a:r>
              <a:rPr lang="pl-PL" sz="1600" spc="-1" dirty="0">
                <a:ea typeface="Verdana"/>
              </a:rPr>
              <a:t>, </a:t>
            </a:r>
            <a:r>
              <a:rPr lang="pl-PL" sz="1600" spc="-1" dirty="0" err="1">
                <a:ea typeface="Verdana"/>
              </a:rPr>
              <a:t>they</a:t>
            </a:r>
            <a:r>
              <a:rPr lang="pl-PL" sz="1600" spc="-1" dirty="0">
                <a:ea typeface="Verdana"/>
              </a:rPr>
              <a:t> </a:t>
            </a:r>
            <a:r>
              <a:rPr lang="pl-PL" sz="1600" spc="-1" dirty="0" err="1">
                <a:ea typeface="Verdana"/>
              </a:rPr>
              <a:t>learn</a:t>
            </a:r>
            <a:r>
              <a:rPr lang="pl-PL" sz="1600" spc="-1" dirty="0">
                <a:ea typeface="Verdana"/>
              </a:rPr>
              <a:t> </a:t>
            </a:r>
            <a:r>
              <a:rPr lang="pl-PL" sz="1600" spc="-1" dirty="0" err="1">
                <a:ea typeface="Verdana"/>
              </a:rPr>
              <a:t>why</a:t>
            </a:r>
            <a:r>
              <a:rPr lang="pl-PL" sz="1600" spc="-1" dirty="0">
                <a:ea typeface="Verdana"/>
              </a:rPr>
              <a:t> </a:t>
            </a:r>
            <a:r>
              <a:rPr lang="pl-PL" sz="1600" spc="-1" dirty="0" err="1">
                <a:ea typeface="Verdana"/>
              </a:rPr>
              <a:t>it</a:t>
            </a:r>
            <a:r>
              <a:rPr lang="pl-PL" sz="1600" spc="-1" dirty="0">
                <a:ea typeface="Verdana"/>
              </a:rPr>
              <a:t> </a:t>
            </a:r>
            <a:r>
              <a:rPr lang="pl-PL" sz="1600" spc="-1" dirty="0" err="1">
                <a:ea typeface="Verdana"/>
              </a:rPr>
              <a:t>is</a:t>
            </a:r>
            <a:r>
              <a:rPr lang="pl-PL" sz="1600" spc="-1" dirty="0">
                <a:ea typeface="Verdana"/>
              </a:rPr>
              <a:t> </a:t>
            </a:r>
            <a:r>
              <a:rPr lang="pl-PL" sz="1600" spc="-1" dirty="0" err="1">
                <a:ea typeface="Verdana"/>
              </a:rPr>
              <a:t>important</a:t>
            </a:r>
            <a:r>
              <a:rPr lang="pl-PL" sz="1600" spc="-1" dirty="0">
                <a:ea typeface="Verdana"/>
              </a:rPr>
              <a:t> to </a:t>
            </a:r>
            <a:r>
              <a:rPr lang="pl-PL" sz="1600" spc="-1" dirty="0" err="1">
                <a:ea typeface="Verdana"/>
              </a:rPr>
              <a:t>take</a:t>
            </a:r>
            <a:r>
              <a:rPr lang="pl-PL" sz="1600" spc="-1" dirty="0">
                <a:ea typeface="Verdana"/>
              </a:rPr>
              <a:t> </a:t>
            </a:r>
            <a:r>
              <a:rPr lang="pl-PL" sz="1600" spc="-1" dirty="0" err="1">
                <a:ea typeface="Verdana"/>
              </a:rPr>
              <a:t>care</a:t>
            </a:r>
            <a:r>
              <a:rPr lang="pl-PL" sz="1600" spc="-1" dirty="0">
                <a:ea typeface="Verdana"/>
              </a:rPr>
              <a:t> of the Earth and </a:t>
            </a:r>
            <a:r>
              <a:rPr lang="pl-PL" sz="1600" spc="-1" dirty="0" err="1">
                <a:ea typeface="Verdana"/>
              </a:rPr>
              <a:t>collect</a:t>
            </a:r>
            <a:r>
              <a:rPr lang="pl-PL" sz="1600" spc="-1" dirty="0">
                <a:ea typeface="Verdana"/>
              </a:rPr>
              <a:t> </a:t>
            </a:r>
            <a:r>
              <a:rPr lang="pl-PL" sz="1600" spc="-1" dirty="0" err="1">
                <a:ea typeface="Verdana"/>
              </a:rPr>
              <a:t>used</a:t>
            </a:r>
            <a:r>
              <a:rPr lang="pl-PL" sz="1600" spc="-1" dirty="0">
                <a:ea typeface="Verdana"/>
              </a:rPr>
              <a:t> </a:t>
            </a:r>
            <a:r>
              <a:rPr lang="pl-PL" sz="1600" spc="-1" dirty="0" err="1">
                <a:ea typeface="Verdana"/>
              </a:rPr>
              <a:t>batteries</a:t>
            </a:r>
            <a:r>
              <a:rPr lang="pl-PL" sz="1600" spc="-1" dirty="0">
                <a:ea typeface="Verdana"/>
              </a:rPr>
              <a:t> and electro-waste. </a:t>
            </a:r>
            <a:r>
              <a:rPr lang="pl-PL" sz="1600" spc="-1" dirty="0" err="1">
                <a:ea typeface="Verdana"/>
              </a:rPr>
              <a:t>There</a:t>
            </a:r>
            <a:r>
              <a:rPr lang="pl-PL" sz="1600" spc="-1" dirty="0">
                <a:ea typeface="Verdana"/>
              </a:rPr>
              <a:t> </a:t>
            </a:r>
            <a:r>
              <a:rPr lang="pl-PL" sz="1600" spc="-1" dirty="0" err="1">
                <a:ea typeface="Verdana"/>
              </a:rPr>
              <a:t>are</a:t>
            </a:r>
            <a:r>
              <a:rPr lang="pl-PL" sz="1600" spc="-1" dirty="0">
                <a:ea typeface="Verdana"/>
              </a:rPr>
              <a:t> </a:t>
            </a:r>
            <a:r>
              <a:rPr lang="pl-PL" sz="1600" spc="-1" dirty="0" err="1">
                <a:ea typeface="Verdana"/>
              </a:rPr>
              <a:t>performances</a:t>
            </a:r>
            <a:r>
              <a:rPr lang="pl-PL" sz="1600" spc="-1" dirty="0">
                <a:ea typeface="Verdana"/>
              </a:rPr>
              <a:t> by </a:t>
            </a:r>
            <a:r>
              <a:rPr lang="pl-PL" sz="1600" spc="-1" dirty="0" err="1">
                <a:ea typeface="Verdana"/>
              </a:rPr>
              <a:t>children</a:t>
            </a:r>
            <a:r>
              <a:rPr lang="pl-PL" sz="1600" spc="-1" dirty="0">
                <a:ea typeface="Verdana"/>
              </a:rPr>
              <a:t> and </a:t>
            </a:r>
            <a:r>
              <a:rPr lang="pl-PL" sz="1600" spc="-1" dirty="0" err="1">
                <a:ea typeface="Verdana"/>
              </a:rPr>
              <a:t>young</a:t>
            </a:r>
            <a:r>
              <a:rPr lang="pl-PL" sz="1600" spc="-1" dirty="0">
                <a:ea typeface="Verdana"/>
              </a:rPr>
              <a:t> </a:t>
            </a:r>
            <a:r>
              <a:rPr lang="pl-PL" sz="1600" spc="-1" dirty="0" err="1">
                <a:ea typeface="Verdana"/>
              </a:rPr>
              <a:t>people</a:t>
            </a:r>
            <a:r>
              <a:rPr lang="pl-PL" sz="1600" spc="-1" dirty="0">
                <a:ea typeface="Verdana"/>
              </a:rPr>
              <a:t> on </a:t>
            </a:r>
            <a:r>
              <a:rPr lang="pl-PL" sz="1600" spc="-1" dirty="0" err="1">
                <a:ea typeface="Verdana"/>
              </a:rPr>
              <a:t>ecological</a:t>
            </a:r>
            <a:r>
              <a:rPr lang="pl-PL" sz="1600" spc="-1" dirty="0">
                <a:ea typeface="Verdana"/>
              </a:rPr>
              <a:t> </a:t>
            </a:r>
            <a:r>
              <a:rPr lang="pl-PL" sz="1600" spc="-1" dirty="0" err="1">
                <a:ea typeface="Verdana"/>
              </a:rPr>
              <a:t>themes</a:t>
            </a:r>
            <a:r>
              <a:rPr lang="pl-PL" sz="1600" spc="-1" dirty="0">
                <a:ea typeface="Verdana"/>
              </a:rPr>
              <a:t>, </a:t>
            </a:r>
            <a:r>
              <a:rPr lang="pl-PL" sz="1600" spc="-1" dirty="0" err="1">
                <a:ea typeface="Verdana"/>
              </a:rPr>
              <a:t>competitions</a:t>
            </a:r>
            <a:r>
              <a:rPr lang="pl-PL" sz="1600" spc="-1" dirty="0">
                <a:ea typeface="Verdana"/>
              </a:rPr>
              <a:t> with </a:t>
            </a:r>
            <a:r>
              <a:rPr lang="pl-PL" sz="1600" spc="-1" dirty="0" err="1">
                <a:ea typeface="Verdana"/>
              </a:rPr>
              <a:t>prizes</a:t>
            </a:r>
            <a:r>
              <a:rPr lang="pl-PL" sz="1600" spc="-1" dirty="0">
                <a:ea typeface="Verdana"/>
              </a:rPr>
              <a:t>, and a </a:t>
            </a:r>
            <a:r>
              <a:rPr lang="pl-PL" sz="1600" spc="-1" dirty="0" err="1">
                <a:ea typeface="Verdana"/>
              </a:rPr>
              <a:t>collection</a:t>
            </a:r>
            <a:r>
              <a:rPr lang="pl-PL" sz="1600" spc="-1" dirty="0">
                <a:ea typeface="Verdana"/>
              </a:rPr>
              <a:t> of electro-waste. </a:t>
            </a:r>
            <a:r>
              <a:rPr lang="pl-PL" sz="1600" spc="-1" dirty="0" err="1">
                <a:ea typeface="Verdana"/>
              </a:rPr>
              <a:t>Everyone</a:t>
            </a:r>
            <a:r>
              <a:rPr lang="pl-PL" sz="1600" spc="-1" dirty="0">
                <a:ea typeface="Verdana"/>
              </a:rPr>
              <a:t> </a:t>
            </a:r>
            <a:r>
              <a:rPr lang="pl-PL" sz="1600" spc="-1" dirty="0" err="1">
                <a:ea typeface="Verdana"/>
              </a:rPr>
              <a:t>who</a:t>
            </a:r>
            <a:r>
              <a:rPr lang="pl-PL" sz="1600" spc="-1" dirty="0">
                <a:ea typeface="Verdana"/>
              </a:rPr>
              <a:t> </a:t>
            </a:r>
            <a:r>
              <a:rPr lang="pl-PL" sz="1600" spc="-1" dirty="0" err="1">
                <a:ea typeface="Verdana"/>
              </a:rPr>
              <a:t>brings</a:t>
            </a:r>
            <a:r>
              <a:rPr lang="pl-PL" sz="1600" spc="-1" dirty="0">
                <a:ea typeface="Verdana"/>
              </a:rPr>
              <a:t> in a </a:t>
            </a:r>
            <a:r>
              <a:rPr lang="pl-PL" sz="1600" spc="-1" dirty="0" err="1">
                <a:ea typeface="Verdana"/>
              </a:rPr>
              <a:t>used</a:t>
            </a:r>
            <a:r>
              <a:rPr lang="pl-PL" sz="1600" spc="-1" dirty="0">
                <a:ea typeface="Verdana"/>
              </a:rPr>
              <a:t> </a:t>
            </a:r>
            <a:r>
              <a:rPr lang="pl-PL" sz="1600" spc="-1" dirty="0" err="1">
                <a:ea typeface="Verdana"/>
              </a:rPr>
              <a:t>consumer</a:t>
            </a:r>
            <a:r>
              <a:rPr lang="pl-PL" sz="1600" spc="-1" dirty="0">
                <a:ea typeface="Verdana"/>
              </a:rPr>
              <a:t> </a:t>
            </a:r>
            <a:r>
              <a:rPr lang="pl-PL" sz="1600" spc="-1" dirty="0" err="1">
                <a:ea typeface="Verdana"/>
              </a:rPr>
              <a:t>electronics</a:t>
            </a:r>
            <a:r>
              <a:rPr lang="pl-PL" sz="1600" spc="-1" dirty="0">
                <a:ea typeface="Verdana"/>
              </a:rPr>
              <a:t> </a:t>
            </a:r>
            <a:r>
              <a:rPr lang="pl-PL" sz="1600" spc="-1" dirty="0" err="1">
                <a:ea typeface="Verdana"/>
              </a:rPr>
              <a:t>or</a:t>
            </a:r>
            <a:r>
              <a:rPr lang="pl-PL" sz="1600" spc="-1" dirty="0">
                <a:ea typeface="Verdana"/>
              </a:rPr>
              <a:t> </a:t>
            </a:r>
            <a:r>
              <a:rPr lang="pl-PL" sz="1600" spc="-1" dirty="0" err="1">
                <a:ea typeface="Verdana"/>
              </a:rPr>
              <a:t>white</a:t>
            </a:r>
            <a:r>
              <a:rPr lang="pl-PL" sz="1600" spc="-1" dirty="0">
                <a:ea typeface="Verdana"/>
              </a:rPr>
              <a:t> </a:t>
            </a:r>
            <a:r>
              <a:rPr lang="pl-PL" sz="1600" spc="-1" dirty="0" err="1">
                <a:ea typeface="Verdana"/>
              </a:rPr>
              <a:t>goods</a:t>
            </a:r>
            <a:r>
              <a:rPr lang="pl-PL" sz="1600" spc="-1" dirty="0">
                <a:ea typeface="Verdana"/>
              </a:rPr>
              <a:t> </a:t>
            </a:r>
            <a:r>
              <a:rPr lang="pl-PL" sz="1600" spc="-1" dirty="0" err="1">
                <a:ea typeface="Verdana"/>
              </a:rPr>
              <a:t>item</a:t>
            </a:r>
            <a:r>
              <a:rPr lang="pl-PL" sz="1600" spc="-1" dirty="0">
                <a:ea typeface="Verdana"/>
              </a:rPr>
              <a:t> on </a:t>
            </a:r>
            <a:r>
              <a:rPr lang="pl-PL" sz="1600" spc="-1" dirty="0" err="1">
                <a:ea typeface="Verdana"/>
              </a:rPr>
              <a:t>this</a:t>
            </a:r>
            <a:r>
              <a:rPr lang="pl-PL" sz="1600" spc="-1" dirty="0">
                <a:ea typeface="Verdana"/>
              </a:rPr>
              <a:t> </a:t>
            </a:r>
            <a:r>
              <a:rPr lang="pl-PL" sz="1600" spc="-1" dirty="0" err="1">
                <a:ea typeface="Verdana"/>
              </a:rPr>
              <a:t>day</a:t>
            </a:r>
            <a:r>
              <a:rPr lang="pl-PL" sz="1600" spc="-1" dirty="0">
                <a:ea typeface="Verdana"/>
              </a:rPr>
              <a:t> </a:t>
            </a:r>
            <a:r>
              <a:rPr lang="pl-PL" sz="1600" spc="-1" dirty="0" err="1">
                <a:ea typeface="Verdana"/>
              </a:rPr>
              <a:t>receives</a:t>
            </a:r>
            <a:r>
              <a:rPr lang="pl-PL" sz="1600" spc="-1" dirty="0">
                <a:ea typeface="Verdana"/>
              </a:rPr>
              <a:t> </a:t>
            </a:r>
            <a:r>
              <a:rPr lang="pl-PL" sz="1600" spc="-1" dirty="0" err="1">
                <a:ea typeface="Verdana"/>
              </a:rPr>
              <a:t>an</a:t>
            </a:r>
            <a:r>
              <a:rPr lang="pl-PL" sz="1600" spc="-1" dirty="0">
                <a:ea typeface="Verdana"/>
              </a:rPr>
              <a:t> ECO </a:t>
            </a:r>
            <a:r>
              <a:rPr lang="pl-PL" sz="1600" spc="-1" dirty="0" err="1">
                <a:ea typeface="Verdana"/>
              </a:rPr>
              <a:t>surprise</a:t>
            </a:r>
            <a:r>
              <a:rPr lang="pl-PL" sz="1600" spc="-1" dirty="0">
                <a:ea typeface="Verdana"/>
              </a:rPr>
              <a:t>. </a:t>
            </a:r>
            <a:r>
              <a:rPr lang="pl-PL" sz="1600" spc="-1" dirty="0" err="1">
                <a:ea typeface="Verdana"/>
              </a:rPr>
              <a:t>Organic</a:t>
            </a:r>
            <a:r>
              <a:rPr lang="pl-PL" sz="1600" spc="-1" dirty="0">
                <a:ea typeface="Verdana"/>
              </a:rPr>
              <a:t> food </a:t>
            </a:r>
            <a:r>
              <a:rPr lang="pl-PL" sz="1600" spc="-1" dirty="0" err="1">
                <a:ea typeface="Verdana"/>
              </a:rPr>
              <a:t>exhibitors</a:t>
            </a:r>
            <a:r>
              <a:rPr lang="pl-PL" sz="1600" spc="-1" dirty="0">
                <a:ea typeface="Verdana"/>
              </a:rPr>
              <a:t> </a:t>
            </a:r>
            <a:r>
              <a:rPr lang="pl-PL" sz="1600" spc="-1" dirty="0" err="1">
                <a:ea typeface="Verdana"/>
              </a:rPr>
              <a:t>are</a:t>
            </a:r>
            <a:r>
              <a:rPr lang="pl-PL" sz="1600" spc="-1" dirty="0">
                <a:ea typeface="Verdana"/>
              </a:rPr>
              <a:t> </a:t>
            </a:r>
            <a:r>
              <a:rPr lang="pl-PL" sz="1600" spc="-1" dirty="0" err="1">
                <a:ea typeface="Verdana"/>
              </a:rPr>
              <a:t>invited</a:t>
            </a:r>
            <a:r>
              <a:rPr lang="pl-PL" sz="1600" spc="-1" dirty="0">
                <a:solidFill>
                  <a:srgbClr val="C00000"/>
                </a:solidFill>
                <a:ea typeface="Verdana"/>
              </a:rPr>
              <a:t>. </a:t>
            </a:r>
            <a:endParaRPr lang="pl-PL" sz="1600" spc="-1" dirty="0"/>
          </a:p>
        </p:txBody>
      </p:sp>
      <p:pic>
        <p:nvPicPr>
          <p:cNvPr id="237" name="Obraz 9"/>
          <p:cNvPicPr/>
          <p:nvPr/>
        </p:nvPicPr>
        <p:blipFill>
          <a:blip r:embed="rId4"/>
          <a:stretch/>
        </p:blipFill>
        <p:spPr>
          <a:xfrm>
            <a:off x="4764000" y="332640"/>
            <a:ext cx="2663640" cy="654840"/>
          </a:xfrm>
          <a:prstGeom prst="rect">
            <a:avLst/>
          </a:prstGeom>
          <a:ln>
            <a:noFill/>
          </a:ln>
        </p:spPr>
      </p:pic>
      <p:pic>
        <p:nvPicPr>
          <p:cNvPr id="239" name="Obraz 3"/>
          <p:cNvPicPr/>
          <p:nvPr/>
        </p:nvPicPr>
        <p:blipFill>
          <a:blip r:embed="rId5"/>
          <a:stretch/>
        </p:blipFill>
        <p:spPr>
          <a:xfrm>
            <a:off x="2049240" y="3561480"/>
            <a:ext cx="2055960" cy="2890080"/>
          </a:xfrm>
          <a:prstGeom prst="rect">
            <a:avLst/>
          </a:prstGeom>
          <a:ln>
            <a:noFill/>
          </a:ln>
        </p:spPr>
      </p:pic>
      <p:pic>
        <p:nvPicPr>
          <p:cNvPr id="240" name="Obraz 7"/>
          <p:cNvPicPr/>
          <p:nvPr/>
        </p:nvPicPr>
        <p:blipFill>
          <a:blip r:embed="rId6"/>
          <a:stretch/>
        </p:blipFill>
        <p:spPr>
          <a:xfrm>
            <a:off x="8096520" y="3573000"/>
            <a:ext cx="2045520" cy="2878560"/>
          </a:xfrm>
          <a:prstGeom prst="rect">
            <a:avLst/>
          </a:prstGeom>
          <a:ln>
            <a:noFill/>
          </a:ln>
        </p:spPr>
      </p:pic>
      <p:pic>
        <p:nvPicPr>
          <p:cNvPr id="241" name="Obraz 10"/>
          <p:cNvPicPr/>
          <p:nvPr/>
        </p:nvPicPr>
        <p:blipFill>
          <a:blip r:embed="rId7"/>
          <a:stretch/>
        </p:blipFill>
        <p:spPr>
          <a:xfrm>
            <a:off x="4517040" y="3573000"/>
            <a:ext cx="3239640" cy="2159640"/>
          </a:xfrm>
          <a:prstGeom prst="rect">
            <a:avLst/>
          </a:prstGeom>
          <a:ln>
            <a:noFill/>
          </a:ln>
        </p:spPr>
      </p:pic>
    </p:spTree>
  </p:cSld>
  <p:clrMapOvr>
    <a:masterClrMapping/>
  </p:clrMapOvr>
  <mc:AlternateContent xmlns:mc="http://schemas.openxmlformats.org/markup-compatibility/2006" xmlns:p14="http://schemas.microsoft.com/office/powerpoint/2010/main">
    <mc:Choice Requires="p14">
      <p:transition spd="slow" p14:dur="1250"/>
    </mc:Choice>
    <mc:Fallback xmlns:p15="http://schemas.microsoft.com/office/powerpoint/2012/main" xmlns="">
      <p:transition spd="slow"/>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7AE9375-4664-4DB2-922D-2782A6E439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 name="Tytuł 1">
            <a:extLst>
              <a:ext uri="{FF2B5EF4-FFF2-40B4-BE49-F238E27FC236}">
                <a16:creationId xmlns:a16="http://schemas.microsoft.com/office/drawing/2014/main" id="{A0D81407-D1A6-42DD-AE7A-4FA34ACD1317}"/>
              </a:ext>
            </a:extLst>
          </p:cNvPr>
          <p:cNvSpPr>
            <a:spLocks noGrp="1"/>
          </p:cNvSpPr>
          <p:nvPr>
            <p:ph type="title"/>
          </p:nvPr>
        </p:nvSpPr>
        <p:spPr>
          <a:xfrm>
            <a:off x="1295400" y="669925"/>
            <a:ext cx="4800600" cy="1325563"/>
          </a:xfrm>
        </p:spPr>
        <p:txBody>
          <a:bodyPr rtlCol="0" anchor="b">
            <a:normAutofit/>
          </a:bodyPr>
          <a:lstStyle/>
          <a:p>
            <a:pPr rtl="0"/>
            <a:r>
              <a:rPr lang="pl-PL">
                <a:solidFill>
                  <a:schemeClr val="bg1"/>
                </a:solidFill>
              </a:rPr>
              <a:t>Thank you!</a:t>
            </a:r>
          </a:p>
        </p:txBody>
      </p:sp>
      <p:cxnSp>
        <p:nvCxnSpPr>
          <p:cNvPr id="15" name="Straight Connector 14">
            <a:extLst>
              <a:ext uri="{FF2B5EF4-FFF2-40B4-BE49-F238E27FC236}">
                <a16:creationId xmlns:a16="http://schemas.microsoft.com/office/drawing/2014/main" id="{EE504C98-6397-41C1-A8D8-2D9C4ED307E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1" y="2026340"/>
            <a:ext cx="609599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8" name="Zawartość — symbol zastępczy 7">
            <a:extLst>
              <a:ext uri="{FF2B5EF4-FFF2-40B4-BE49-F238E27FC236}">
                <a16:creationId xmlns:a16="http://schemas.microsoft.com/office/drawing/2014/main" id="{41FF5D4E-7134-4EA4-BA11-FE50F4576B73}"/>
              </a:ext>
            </a:extLst>
          </p:cNvPr>
          <p:cNvSpPr>
            <a:spLocks noGrp="1"/>
          </p:cNvSpPr>
          <p:nvPr>
            <p:ph idx="1"/>
          </p:nvPr>
        </p:nvSpPr>
        <p:spPr>
          <a:xfrm>
            <a:off x="1295400" y="2288833"/>
            <a:ext cx="4800600" cy="3711571"/>
          </a:xfrm>
        </p:spPr>
        <p:txBody>
          <a:bodyPr rtlCol="0">
            <a:normAutofit/>
          </a:bodyPr>
          <a:lstStyle/>
          <a:p>
            <a:pPr marL="0" indent="0" rtl="0">
              <a:buNone/>
            </a:pPr>
            <a:r>
              <a:rPr lang="pl-PL" sz="2000" dirty="0">
                <a:solidFill>
                  <a:schemeClr val="bg1"/>
                </a:solidFill>
              </a:rPr>
              <a:t>THANK YOU FOR YOUR ATTENTION</a:t>
            </a:r>
          </a:p>
          <a:p>
            <a:pPr rtl="0"/>
            <a:r>
              <a:rPr lang="pl-PL" sz="2000" dirty="0">
                <a:solidFill>
                  <a:schemeClr val="bg1"/>
                </a:solidFill>
              </a:rPr>
              <a:t>Małgorzata Łysik - Wiązowna</a:t>
            </a:r>
          </a:p>
          <a:p>
            <a:pPr rtl="0"/>
            <a:r>
              <a:rPr lang="pl-PL" sz="2000" dirty="0">
                <a:solidFill>
                  <a:schemeClr val="bg1"/>
                </a:solidFill>
              </a:rPr>
              <a:t>Małgorzata Kasprzyk-</a:t>
            </a:r>
            <a:r>
              <a:rPr lang="pl-PL" sz="2000" dirty="0" err="1">
                <a:solidFill>
                  <a:schemeClr val="bg1"/>
                </a:solidFill>
              </a:rPr>
              <a:t>Sawościan</a:t>
            </a:r>
            <a:r>
              <a:rPr lang="pl-PL" sz="2000" dirty="0">
                <a:solidFill>
                  <a:schemeClr val="bg1"/>
                </a:solidFill>
              </a:rPr>
              <a:t> - Elbląg</a:t>
            </a:r>
          </a:p>
          <a:p>
            <a:pPr rtl="0"/>
            <a:r>
              <a:rPr lang="pl-PL" sz="2000" dirty="0" err="1">
                <a:solidFill>
                  <a:schemeClr val="bg1"/>
                </a:solidFill>
              </a:rPr>
              <a:t>Przemyslaw</a:t>
            </a:r>
            <a:r>
              <a:rPr lang="pl-PL" sz="2000" dirty="0">
                <a:solidFill>
                  <a:schemeClr val="bg1"/>
                </a:solidFill>
              </a:rPr>
              <a:t> </a:t>
            </a:r>
            <a:r>
              <a:rPr lang="pl-PL" sz="2000" dirty="0" err="1">
                <a:solidFill>
                  <a:schemeClr val="bg1"/>
                </a:solidFill>
              </a:rPr>
              <a:t>Lysak</a:t>
            </a:r>
            <a:r>
              <a:rPr lang="pl-PL" sz="2000" dirty="0">
                <a:solidFill>
                  <a:schemeClr val="bg1"/>
                </a:solidFill>
              </a:rPr>
              <a:t> - Górno</a:t>
            </a:r>
          </a:p>
          <a:p>
            <a:pPr rtl="0"/>
            <a:r>
              <a:rPr lang="pl-PL" sz="2000" dirty="0">
                <a:solidFill>
                  <a:schemeClr val="bg1"/>
                </a:solidFill>
              </a:rPr>
              <a:t>Tomasz </a:t>
            </a:r>
            <a:r>
              <a:rPr lang="pl-PL" sz="2000" dirty="0" err="1">
                <a:solidFill>
                  <a:schemeClr val="bg1"/>
                </a:solidFill>
              </a:rPr>
              <a:t>Margula</a:t>
            </a:r>
            <a:r>
              <a:rPr lang="pl-PL" sz="2000" dirty="0">
                <a:solidFill>
                  <a:schemeClr val="bg1"/>
                </a:solidFill>
              </a:rPr>
              <a:t> - Starachowice</a:t>
            </a:r>
          </a:p>
        </p:txBody>
      </p:sp>
      <p:pic>
        <p:nvPicPr>
          <p:cNvPr id="5" name="Obraz 4" descr="Obraz zawierający na wolnym powietrzu, roślina, krajobraz, teren leśny&#10;&#10;Opis wygenerowany automatycznie">
            <a:extLst>
              <a:ext uri="{FF2B5EF4-FFF2-40B4-BE49-F238E27FC236}">
                <a16:creationId xmlns:a16="http://schemas.microsoft.com/office/drawing/2014/main" id="{76444DAB-B8D4-EA3A-D032-F37B97B6D4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45193" y="568956"/>
            <a:ext cx="3588640" cy="2386445"/>
          </a:xfrm>
          <a:prstGeom prst="rect">
            <a:avLst/>
          </a:prstGeom>
        </p:spPr>
      </p:pic>
      <p:sp>
        <p:nvSpPr>
          <p:cNvPr id="17" name="Rectangle 16">
            <a:extLst>
              <a:ext uri="{FF2B5EF4-FFF2-40B4-BE49-F238E27FC236}">
                <a16:creationId xmlns:a16="http://schemas.microsoft.com/office/drawing/2014/main" id="{C87417AF-190E-4D6E-AFA6-7D3E84B0B4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1603" y="182859"/>
            <a:ext cx="3996261" cy="3177496"/>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Obraz 11">
            <a:extLst>
              <a:ext uri="{FF2B5EF4-FFF2-40B4-BE49-F238E27FC236}">
                <a16:creationId xmlns:a16="http://schemas.microsoft.com/office/drawing/2014/main" id="{CDFA0457-2B07-6A15-F8F0-A911A763C8D6}"/>
              </a:ext>
            </a:extLst>
          </p:cNvPr>
          <p:cNvPicPr/>
          <p:nvPr/>
        </p:nvPicPr>
        <p:blipFill>
          <a:blip r:embed="rId4"/>
          <a:stretch/>
        </p:blipFill>
        <p:spPr>
          <a:xfrm>
            <a:off x="8038661" y="4745726"/>
            <a:ext cx="3588640" cy="753614"/>
          </a:xfrm>
          <a:prstGeom prst="rect">
            <a:avLst/>
          </a:prstGeom>
        </p:spPr>
      </p:pic>
      <p:sp>
        <p:nvSpPr>
          <p:cNvPr id="19" name="Rectangle 18">
            <a:extLst>
              <a:ext uri="{FF2B5EF4-FFF2-40B4-BE49-F238E27FC236}">
                <a16:creationId xmlns:a16="http://schemas.microsoft.com/office/drawing/2014/main" id="{80B30ED8-273E-4C07-8568-2FE5CC5C48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25071" y="3543213"/>
            <a:ext cx="3996261" cy="3177496"/>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469836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pole tekstowe 8">
            <a:extLst>
              <a:ext uri="{FF2B5EF4-FFF2-40B4-BE49-F238E27FC236}">
                <a16:creationId xmlns:a16="http://schemas.microsoft.com/office/drawing/2014/main" id="{6844CB2B-FB86-7B04-ACD3-1E69069F12D2}"/>
              </a:ext>
            </a:extLst>
          </p:cNvPr>
          <p:cNvSpPr txBox="1"/>
          <p:nvPr/>
        </p:nvSpPr>
        <p:spPr>
          <a:xfrm>
            <a:off x="142526" y="500510"/>
            <a:ext cx="8770991" cy="5601533"/>
          </a:xfrm>
          <a:prstGeom prst="rect">
            <a:avLst/>
          </a:prstGeom>
          <a:noFill/>
        </p:spPr>
        <p:txBody>
          <a:bodyPr wrap="none" rtlCol="0">
            <a:spAutoFit/>
          </a:bodyPr>
          <a:lstStyle/>
          <a:p>
            <a:pPr algn="ctr"/>
            <a:r>
              <a:rPr lang="pl-PL" b="1" dirty="0"/>
              <a:t>Green development of a </a:t>
            </a:r>
            <a:r>
              <a:rPr lang="pl-PL" b="1" dirty="0" err="1"/>
              <a:t>selected</a:t>
            </a:r>
            <a:r>
              <a:rPr lang="pl-PL" b="1" dirty="0"/>
              <a:t> </a:t>
            </a:r>
            <a:r>
              <a:rPr lang="pl-PL" b="1" dirty="0" err="1"/>
              <a:t>area</a:t>
            </a:r>
            <a:r>
              <a:rPr lang="pl-PL" b="1" dirty="0"/>
              <a:t> in Elbląg</a:t>
            </a:r>
          </a:p>
          <a:p>
            <a:pPr marL="342900" indent="-342900">
              <a:buAutoNum type="arabicPeriod"/>
            </a:pPr>
            <a:r>
              <a:rPr lang="pl-PL" sz="2000" dirty="0"/>
              <a:t>Bringing together several communities/institutions for this purpose:</a:t>
            </a:r>
            <a:br>
              <a:rPr lang="pl-PL" sz="2000" dirty="0"/>
            </a:br>
            <a:r>
              <a:rPr lang="pl-PL" sz="2000" dirty="0"/>
              <a:t>- senior citizens from the Senior Citizens' Club</a:t>
            </a:r>
            <a:br>
              <a:rPr lang="pl-PL" sz="2000" dirty="0"/>
            </a:br>
            <a:r>
              <a:rPr lang="pl-PL" sz="2000" dirty="0"/>
              <a:t>- children and young people from the City Youth Council, the Regional</a:t>
            </a:r>
            <a:br>
              <a:rPr lang="pl-PL" sz="2000" dirty="0"/>
            </a:br>
            <a:r>
              <a:rPr lang="pl-PL" sz="2000" dirty="0"/>
              <a:t>Volunteer Centre and </a:t>
            </a:r>
            <a:r>
              <a:rPr lang="en-US" sz="2000" dirty="0"/>
              <a:t>the </a:t>
            </a:r>
            <a:r>
              <a:rPr lang="pl-PL" sz="2000" dirty="0"/>
              <a:t>S</a:t>
            </a:r>
            <a:r>
              <a:rPr lang="en-US" sz="2000" dirty="0" err="1"/>
              <a:t>couting</a:t>
            </a:r>
            <a:r>
              <a:rPr lang="en-US" sz="2000" dirty="0"/>
              <a:t> </a:t>
            </a:r>
            <a:r>
              <a:rPr lang="pl-PL" sz="2000" dirty="0"/>
              <a:t>A</a:t>
            </a:r>
            <a:r>
              <a:rPr lang="en-US" sz="2000" dirty="0" err="1"/>
              <a:t>ssociation</a:t>
            </a:r>
            <a:r>
              <a:rPr lang="en-US" sz="2000" dirty="0"/>
              <a:t> of </a:t>
            </a:r>
            <a:r>
              <a:rPr lang="pl-PL" sz="2000" dirty="0"/>
              <a:t>P</a:t>
            </a:r>
            <a:r>
              <a:rPr lang="en-US" sz="2000" dirty="0" err="1"/>
              <a:t>oland</a:t>
            </a:r>
            <a:br>
              <a:rPr lang="pl-PL" sz="2000" dirty="0"/>
            </a:br>
            <a:r>
              <a:rPr lang="pl-PL" sz="2000" dirty="0"/>
              <a:t>- Centre for </a:t>
            </a:r>
            <a:r>
              <a:rPr lang="pl-PL" sz="2000" dirty="0" err="1"/>
              <a:t>Social</a:t>
            </a:r>
            <a:r>
              <a:rPr lang="pl-PL" sz="2000" dirty="0"/>
              <a:t> Services + </a:t>
            </a:r>
            <a:r>
              <a:rPr lang="pl-PL" sz="2000" dirty="0" err="1"/>
              <a:t>Municipal</a:t>
            </a:r>
            <a:r>
              <a:rPr lang="pl-PL" sz="2000" dirty="0"/>
              <a:t> </a:t>
            </a:r>
            <a:r>
              <a:rPr lang="pl-PL" sz="2000" dirty="0" err="1"/>
              <a:t>Council</a:t>
            </a:r>
            <a:r>
              <a:rPr lang="pl-PL" sz="2000" dirty="0"/>
              <a:t> + Urban </a:t>
            </a:r>
            <a:r>
              <a:rPr lang="pl-PL" sz="2000" dirty="0" err="1"/>
              <a:t>Greenery</a:t>
            </a:r>
            <a:r>
              <a:rPr lang="pl-PL" sz="2000" dirty="0"/>
              <a:t> Management </a:t>
            </a:r>
          </a:p>
          <a:p>
            <a:pPr marL="342900" indent="-342900">
              <a:buAutoNum type="arabicPeriod"/>
            </a:pPr>
            <a:r>
              <a:rPr lang="pl-PL" sz="2000" dirty="0" err="1"/>
              <a:t>Substantive</a:t>
            </a:r>
            <a:r>
              <a:rPr lang="pl-PL" sz="2000" dirty="0"/>
              <a:t> and practical work together:</a:t>
            </a:r>
            <a:br>
              <a:rPr lang="pl-PL" sz="2000" dirty="0"/>
            </a:br>
            <a:r>
              <a:rPr lang="pl-PL" sz="2000" dirty="0"/>
              <a:t>- ecological workshops conducted by a specialist</a:t>
            </a:r>
            <a:br>
              <a:rPr lang="pl-PL" sz="2000" dirty="0"/>
            </a:br>
            <a:r>
              <a:rPr lang="pl-PL" sz="2000" dirty="0"/>
              <a:t>ecology specialist from the City Council</a:t>
            </a:r>
            <a:br>
              <a:rPr lang="pl-PL" sz="2000" dirty="0"/>
            </a:br>
            <a:r>
              <a:rPr lang="pl-PL" sz="2000" dirty="0"/>
              <a:t>- selection of one plot from several proposed sites</a:t>
            </a:r>
            <a:br>
              <a:rPr lang="pl-PL" sz="2000" dirty="0"/>
            </a:br>
            <a:r>
              <a:rPr lang="pl-PL" sz="2000" dirty="0"/>
              <a:t>- consideration of a target design for the plot's appearance,</a:t>
            </a:r>
            <a:br>
              <a:rPr lang="pl-PL" sz="2000" dirty="0"/>
            </a:br>
            <a:r>
              <a:rPr lang="pl-PL" sz="2000" dirty="0"/>
              <a:t>development plan, cost estimate with the help of</a:t>
            </a:r>
            <a:br>
              <a:rPr lang="pl-PL" sz="2000" dirty="0"/>
            </a:br>
            <a:r>
              <a:rPr lang="pl-PL" sz="2000" dirty="0"/>
              <a:t>employee of the Urban Greenery Management</a:t>
            </a:r>
            <a:br>
              <a:rPr lang="pl-PL" sz="2000" dirty="0"/>
            </a:br>
            <a:r>
              <a:rPr lang="pl-PL" sz="2000" dirty="0"/>
              <a:t>- purchase of planned vegetation</a:t>
            </a:r>
            <a:br>
              <a:rPr lang="pl-PL" sz="2000" dirty="0"/>
            </a:br>
            <a:r>
              <a:rPr lang="pl-PL" sz="2000" dirty="0"/>
              <a:t>- joint cleaning of the area, planting, decoration</a:t>
            </a:r>
          </a:p>
          <a:p>
            <a:pPr marL="342900" indent="-342900">
              <a:buAutoNum type="arabicPeriod"/>
            </a:pPr>
            <a:r>
              <a:rPr lang="pl-PL" sz="2000" dirty="0"/>
              <a:t>Celebration, celebration: fun, music, singing,</a:t>
            </a:r>
            <a:br>
              <a:rPr lang="pl-PL" sz="2000" dirty="0"/>
            </a:br>
            <a:r>
              <a:rPr lang="pl-PL" sz="2000" dirty="0"/>
              <a:t>bonfire </a:t>
            </a:r>
            <a:r>
              <a:rPr lang="pl-PL" sz="2000" dirty="0">
                <a:sym typeface="Wingdings" panose="05000000000000000000" pitchFamily="2" charset="2"/>
              </a:rPr>
              <a:t></a:t>
            </a:r>
          </a:p>
          <a:p>
            <a:pPr marL="342900" indent="-342900">
              <a:buAutoNum type="arabicPeriod"/>
            </a:pPr>
            <a:r>
              <a:rPr lang="pl-PL" sz="2000" dirty="0">
                <a:sym typeface="Wingdings" panose="05000000000000000000" pitchFamily="2" charset="2"/>
              </a:rPr>
              <a:t>Long-term sustainability plan</a:t>
            </a:r>
          </a:p>
        </p:txBody>
      </p:sp>
      <p:pic>
        <p:nvPicPr>
          <p:cNvPr id="2" name="Obraz 1">
            <a:extLst>
              <a:ext uri="{FF2B5EF4-FFF2-40B4-BE49-F238E27FC236}">
                <a16:creationId xmlns:a16="http://schemas.microsoft.com/office/drawing/2014/main" id="{0568441F-DAA0-1274-697A-93AF8E39CC9F}"/>
              </a:ext>
            </a:extLst>
          </p:cNvPr>
          <p:cNvPicPr>
            <a:picLocks noChangeAspect="1"/>
          </p:cNvPicPr>
          <p:nvPr/>
        </p:nvPicPr>
        <p:blipFill>
          <a:blip r:embed="rId2"/>
          <a:stretch>
            <a:fillRect/>
          </a:stretch>
        </p:blipFill>
        <p:spPr>
          <a:xfrm>
            <a:off x="6851096" y="3850105"/>
            <a:ext cx="5348546" cy="3007895"/>
          </a:xfrm>
          <a:prstGeom prst="rect">
            <a:avLst/>
          </a:prstGeom>
        </p:spPr>
      </p:pic>
    </p:spTree>
    <p:extLst>
      <p:ext uri="{BB962C8B-B14F-4D97-AF65-F5344CB8AC3E}">
        <p14:creationId xmlns:p14="http://schemas.microsoft.com/office/powerpoint/2010/main" val="8650794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az 4">
            <a:extLst>
              <a:ext uri="{FF2B5EF4-FFF2-40B4-BE49-F238E27FC236}">
                <a16:creationId xmlns:a16="http://schemas.microsoft.com/office/drawing/2014/main" id="{136C6182-5F99-6F7D-77AC-701237F844E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3385" y="4971426"/>
            <a:ext cx="2597269" cy="1731513"/>
          </a:xfrm>
          <a:prstGeom prst="rect">
            <a:avLst/>
          </a:prstGeom>
        </p:spPr>
      </p:pic>
      <p:sp>
        <p:nvSpPr>
          <p:cNvPr id="7" name="Owal 6">
            <a:extLst>
              <a:ext uri="{FF2B5EF4-FFF2-40B4-BE49-F238E27FC236}">
                <a16:creationId xmlns:a16="http://schemas.microsoft.com/office/drawing/2014/main" id="{19AF50EC-4FCF-BBDC-1760-4A87BA8ACEE1}"/>
              </a:ext>
            </a:extLst>
          </p:cNvPr>
          <p:cNvSpPr/>
          <p:nvPr/>
        </p:nvSpPr>
        <p:spPr>
          <a:xfrm>
            <a:off x="4068791" y="2557732"/>
            <a:ext cx="2656124" cy="1910392"/>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l-PL" sz="2800" b="1" dirty="0">
                <a:solidFill>
                  <a:schemeClr val="accent2">
                    <a:lumMod val="50000"/>
                  </a:schemeClr>
                </a:solidFill>
              </a:rPr>
              <a:t>CO GREEN</a:t>
            </a:r>
          </a:p>
          <a:p>
            <a:pPr algn="ctr"/>
            <a:r>
              <a:rPr lang="pl-PL" sz="2800" b="1" dirty="0">
                <a:solidFill>
                  <a:schemeClr val="accent2">
                    <a:lumMod val="50000"/>
                  </a:schemeClr>
                </a:solidFill>
              </a:rPr>
              <a:t>ECUS</a:t>
            </a:r>
          </a:p>
        </p:txBody>
      </p:sp>
      <p:sp>
        <p:nvSpPr>
          <p:cNvPr id="8" name="Owal 7">
            <a:extLst>
              <a:ext uri="{FF2B5EF4-FFF2-40B4-BE49-F238E27FC236}">
                <a16:creationId xmlns:a16="http://schemas.microsoft.com/office/drawing/2014/main" id="{C9E00515-06B4-4AA0-525C-5FC2CE329A9D}"/>
              </a:ext>
            </a:extLst>
          </p:cNvPr>
          <p:cNvSpPr/>
          <p:nvPr/>
        </p:nvSpPr>
        <p:spPr>
          <a:xfrm>
            <a:off x="4221281" y="120755"/>
            <a:ext cx="2346385" cy="170803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l-PL" b="1" dirty="0"/>
              <a:t>Senior Citizens' Club</a:t>
            </a:r>
          </a:p>
        </p:txBody>
      </p:sp>
      <p:cxnSp>
        <p:nvCxnSpPr>
          <p:cNvPr id="12" name="Łącznik prosty ze strzałką 11">
            <a:extLst>
              <a:ext uri="{FF2B5EF4-FFF2-40B4-BE49-F238E27FC236}">
                <a16:creationId xmlns:a16="http://schemas.microsoft.com/office/drawing/2014/main" id="{58D9C350-EF36-A95D-7009-96A722E3B633}"/>
              </a:ext>
            </a:extLst>
          </p:cNvPr>
          <p:cNvCxnSpPr>
            <a:cxnSpLocks/>
            <a:stCxn id="7" idx="0"/>
            <a:endCxn id="8" idx="4"/>
          </p:cNvCxnSpPr>
          <p:nvPr/>
        </p:nvCxnSpPr>
        <p:spPr>
          <a:xfrm flipH="1" flipV="1">
            <a:off x="5394474" y="1828785"/>
            <a:ext cx="2379" cy="728947"/>
          </a:xfrm>
          <a:prstGeom prst="straightConnector1">
            <a:avLst/>
          </a:prstGeom>
          <a:ln w="5715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5" name="Owal 14">
            <a:extLst>
              <a:ext uri="{FF2B5EF4-FFF2-40B4-BE49-F238E27FC236}">
                <a16:creationId xmlns:a16="http://schemas.microsoft.com/office/drawing/2014/main" id="{83710E63-3D5D-64A2-E1AE-F651424E4576}"/>
              </a:ext>
            </a:extLst>
          </p:cNvPr>
          <p:cNvSpPr/>
          <p:nvPr/>
        </p:nvSpPr>
        <p:spPr>
          <a:xfrm>
            <a:off x="623431" y="126933"/>
            <a:ext cx="2346385" cy="170803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l-PL" b="1" dirty="0"/>
              <a:t>Youth City Council</a:t>
            </a:r>
          </a:p>
        </p:txBody>
      </p:sp>
      <p:sp>
        <p:nvSpPr>
          <p:cNvPr id="16" name="Owal 15">
            <a:extLst>
              <a:ext uri="{FF2B5EF4-FFF2-40B4-BE49-F238E27FC236}">
                <a16:creationId xmlns:a16="http://schemas.microsoft.com/office/drawing/2014/main" id="{070C5D67-739A-53AB-4E82-E9FA2D5F6385}"/>
              </a:ext>
            </a:extLst>
          </p:cNvPr>
          <p:cNvSpPr/>
          <p:nvPr/>
        </p:nvSpPr>
        <p:spPr>
          <a:xfrm>
            <a:off x="619894" y="2652697"/>
            <a:ext cx="2346385" cy="170803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l-PL" b="1" dirty="0"/>
              <a:t>Regional Volunteer Centre</a:t>
            </a:r>
          </a:p>
        </p:txBody>
      </p:sp>
      <p:sp>
        <p:nvSpPr>
          <p:cNvPr id="17" name="Owal 16">
            <a:extLst>
              <a:ext uri="{FF2B5EF4-FFF2-40B4-BE49-F238E27FC236}">
                <a16:creationId xmlns:a16="http://schemas.microsoft.com/office/drawing/2014/main" id="{20E040E4-4DA2-4322-34E1-32420344F53A}"/>
              </a:ext>
            </a:extLst>
          </p:cNvPr>
          <p:cNvSpPr/>
          <p:nvPr/>
        </p:nvSpPr>
        <p:spPr>
          <a:xfrm>
            <a:off x="4221281" y="4983167"/>
            <a:ext cx="2346385" cy="170803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l-PL" b="1" dirty="0"/>
              <a:t>Bez Lipy Association</a:t>
            </a:r>
          </a:p>
        </p:txBody>
      </p:sp>
      <p:sp>
        <p:nvSpPr>
          <p:cNvPr id="18" name="Owal 17">
            <a:extLst>
              <a:ext uri="{FF2B5EF4-FFF2-40B4-BE49-F238E27FC236}">
                <a16:creationId xmlns:a16="http://schemas.microsoft.com/office/drawing/2014/main" id="{7BC2CEFA-19F0-DE87-DC94-81FA5B58041E}"/>
              </a:ext>
            </a:extLst>
          </p:cNvPr>
          <p:cNvSpPr/>
          <p:nvPr/>
        </p:nvSpPr>
        <p:spPr>
          <a:xfrm>
            <a:off x="8391135" y="2658913"/>
            <a:ext cx="2346385" cy="170803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l-PL" b="1" dirty="0"/>
              <a:t>Polish Scouting Association</a:t>
            </a:r>
          </a:p>
        </p:txBody>
      </p:sp>
      <p:sp>
        <p:nvSpPr>
          <p:cNvPr id="19" name="Owal 18">
            <a:extLst>
              <a:ext uri="{FF2B5EF4-FFF2-40B4-BE49-F238E27FC236}">
                <a16:creationId xmlns:a16="http://schemas.microsoft.com/office/drawing/2014/main" id="{E55DD41B-33BA-BCCE-C5CD-C0DF378C30FA}"/>
              </a:ext>
            </a:extLst>
          </p:cNvPr>
          <p:cNvSpPr/>
          <p:nvPr/>
        </p:nvSpPr>
        <p:spPr>
          <a:xfrm>
            <a:off x="8391136" y="120755"/>
            <a:ext cx="2346385" cy="170803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l-PL" b="1" dirty="0"/>
              <a:t>City Council Department of Environmental Protection</a:t>
            </a:r>
          </a:p>
        </p:txBody>
      </p:sp>
      <p:sp>
        <p:nvSpPr>
          <p:cNvPr id="20" name="Owal 19">
            <a:extLst>
              <a:ext uri="{FF2B5EF4-FFF2-40B4-BE49-F238E27FC236}">
                <a16:creationId xmlns:a16="http://schemas.microsoft.com/office/drawing/2014/main" id="{41CA4A3D-CB9C-4268-2725-82DB3CD37DA5}"/>
              </a:ext>
            </a:extLst>
          </p:cNvPr>
          <p:cNvSpPr/>
          <p:nvPr/>
        </p:nvSpPr>
        <p:spPr>
          <a:xfrm>
            <a:off x="8391135" y="4983167"/>
            <a:ext cx="2346385" cy="170803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l-PL" b="1" dirty="0"/>
              <a:t>Municipal Greenery Management Board</a:t>
            </a:r>
            <a:br>
              <a:rPr lang="pl-PL" b="1" dirty="0"/>
            </a:br>
            <a:r>
              <a:rPr lang="pl-PL" b="1" dirty="0"/>
              <a:t>in Elbląg</a:t>
            </a:r>
          </a:p>
        </p:txBody>
      </p:sp>
      <p:cxnSp>
        <p:nvCxnSpPr>
          <p:cNvPr id="22" name="Łącznik prosty ze strzałką 21">
            <a:extLst>
              <a:ext uri="{FF2B5EF4-FFF2-40B4-BE49-F238E27FC236}">
                <a16:creationId xmlns:a16="http://schemas.microsoft.com/office/drawing/2014/main" id="{754B8831-6A6C-44C9-72FA-FD18CEFDB35E}"/>
              </a:ext>
            </a:extLst>
          </p:cNvPr>
          <p:cNvCxnSpPr>
            <a:cxnSpLocks/>
            <a:stCxn id="7" idx="1"/>
            <a:endCxn id="15" idx="5"/>
          </p:cNvCxnSpPr>
          <p:nvPr/>
        </p:nvCxnSpPr>
        <p:spPr>
          <a:xfrm flipH="1" flipV="1">
            <a:off x="2626196" y="1584828"/>
            <a:ext cx="1831575" cy="1252674"/>
          </a:xfrm>
          <a:prstGeom prst="straightConnector1">
            <a:avLst/>
          </a:prstGeom>
          <a:ln w="5715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 name="Łącznik prosty ze strzałką 24">
            <a:extLst>
              <a:ext uri="{FF2B5EF4-FFF2-40B4-BE49-F238E27FC236}">
                <a16:creationId xmlns:a16="http://schemas.microsoft.com/office/drawing/2014/main" id="{1729A51B-66B5-12E6-3F35-D161BDBAFE80}"/>
              </a:ext>
            </a:extLst>
          </p:cNvPr>
          <p:cNvCxnSpPr>
            <a:cxnSpLocks/>
            <a:stCxn id="7" idx="7"/>
            <a:endCxn id="19" idx="3"/>
          </p:cNvCxnSpPr>
          <p:nvPr/>
        </p:nvCxnSpPr>
        <p:spPr>
          <a:xfrm flipV="1">
            <a:off x="6335935" y="1578650"/>
            <a:ext cx="2398821" cy="1258852"/>
          </a:xfrm>
          <a:prstGeom prst="straightConnector1">
            <a:avLst/>
          </a:prstGeom>
          <a:ln w="5715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Łącznik prosty ze strzałką 27">
            <a:extLst>
              <a:ext uri="{FF2B5EF4-FFF2-40B4-BE49-F238E27FC236}">
                <a16:creationId xmlns:a16="http://schemas.microsoft.com/office/drawing/2014/main" id="{0E35F185-C4FC-3D83-67A6-8BC5DA9AD23E}"/>
              </a:ext>
            </a:extLst>
          </p:cNvPr>
          <p:cNvCxnSpPr>
            <a:cxnSpLocks/>
            <a:stCxn id="18" idx="2"/>
            <a:endCxn id="7" idx="6"/>
          </p:cNvCxnSpPr>
          <p:nvPr/>
        </p:nvCxnSpPr>
        <p:spPr>
          <a:xfrm flipH="1">
            <a:off x="6724915" y="3512928"/>
            <a:ext cx="1666220" cy="0"/>
          </a:xfrm>
          <a:prstGeom prst="straightConnector1">
            <a:avLst/>
          </a:prstGeom>
          <a:ln w="5715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1" name="Łącznik prosty ze strzałką 30">
            <a:extLst>
              <a:ext uri="{FF2B5EF4-FFF2-40B4-BE49-F238E27FC236}">
                <a16:creationId xmlns:a16="http://schemas.microsoft.com/office/drawing/2014/main" id="{A1110C63-8710-13AA-BFAD-EA95A80791B9}"/>
              </a:ext>
            </a:extLst>
          </p:cNvPr>
          <p:cNvCxnSpPr>
            <a:cxnSpLocks/>
            <a:stCxn id="20" idx="1"/>
            <a:endCxn id="7" idx="5"/>
          </p:cNvCxnSpPr>
          <p:nvPr/>
        </p:nvCxnSpPr>
        <p:spPr>
          <a:xfrm flipH="1" flipV="1">
            <a:off x="6335935" y="4188354"/>
            <a:ext cx="2398820" cy="1044948"/>
          </a:xfrm>
          <a:prstGeom prst="straightConnector1">
            <a:avLst/>
          </a:prstGeom>
          <a:ln w="5715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4" name="Łącznik prosty ze strzałką 33">
            <a:extLst>
              <a:ext uri="{FF2B5EF4-FFF2-40B4-BE49-F238E27FC236}">
                <a16:creationId xmlns:a16="http://schemas.microsoft.com/office/drawing/2014/main" id="{972175A6-C7A7-999E-3349-85DF554EC91B}"/>
              </a:ext>
            </a:extLst>
          </p:cNvPr>
          <p:cNvCxnSpPr>
            <a:cxnSpLocks/>
            <a:stCxn id="17" idx="0"/>
            <a:endCxn id="7" idx="4"/>
          </p:cNvCxnSpPr>
          <p:nvPr/>
        </p:nvCxnSpPr>
        <p:spPr>
          <a:xfrm flipV="1">
            <a:off x="5394474" y="4468124"/>
            <a:ext cx="2379" cy="515043"/>
          </a:xfrm>
          <a:prstGeom prst="straightConnector1">
            <a:avLst/>
          </a:prstGeom>
          <a:ln w="5715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7" name="Łącznik prosty ze strzałką 36">
            <a:extLst>
              <a:ext uri="{FF2B5EF4-FFF2-40B4-BE49-F238E27FC236}">
                <a16:creationId xmlns:a16="http://schemas.microsoft.com/office/drawing/2014/main" id="{5D37F301-8160-3577-844C-5326434A8B97}"/>
              </a:ext>
            </a:extLst>
          </p:cNvPr>
          <p:cNvCxnSpPr>
            <a:cxnSpLocks/>
            <a:stCxn id="7" idx="2"/>
            <a:endCxn id="16" idx="6"/>
          </p:cNvCxnSpPr>
          <p:nvPr/>
        </p:nvCxnSpPr>
        <p:spPr>
          <a:xfrm flipH="1" flipV="1">
            <a:off x="2966279" y="3506712"/>
            <a:ext cx="1102512" cy="6216"/>
          </a:xfrm>
          <a:prstGeom prst="straightConnector1">
            <a:avLst/>
          </a:prstGeom>
          <a:ln w="5715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0" name="Łącznik prosty ze strzałką 39">
            <a:extLst>
              <a:ext uri="{FF2B5EF4-FFF2-40B4-BE49-F238E27FC236}">
                <a16:creationId xmlns:a16="http://schemas.microsoft.com/office/drawing/2014/main" id="{640FFD8A-B80F-4C4A-9504-C4B193589DB4}"/>
              </a:ext>
            </a:extLst>
          </p:cNvPr>
          <p:cNvCxnSpPr>
            <a:cxnSpLocks/>
            <a:stCxn id="17" idx="1"/>
            <a:endCxn id="16" idx="5"/>
          </p:cNvCxnSpPr>
          <p:nvPr/>
        </p:nvCxnSpPr>
        <p:spPr>
          <a:xfrm flipH="1" flipV="1">
            <a:off x="2622659" y="4110592"/>
            <a:ext cx="1942242" cy="1122710"/>
          </a:xfrm>
          <a:prstGeom prst="straightConnector1">
            <a:avLst/>
          </a:prstGeom>
          <a:ln w="5715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3" name="Łącznik prosty ze strzałką 42">
            <a:extLst>
              <a:ext uri="{FF2B5EF4-FFF2-40B4-BE49-F238E27FC236}">
                <a16:creationId xmlns:a16="http://schemas.microsoft.com/office/drawing/2014/main" id="{98A834BD-CA2B-C05F-A65B-424A6C678900}"/>
              </a:ext>
            </a:extLst>
          </p:cNvPr>
          <p:cNvCxnSpPr>
            <a:cxnSpLocks/>
            <a:stCxn id="20" idx="2"/>
            <a:endCxn id="17" idx="6"/>
          </p:cNvCxnSpPr>
          <p:nvPr/>
        </p:nvCxnSpPr>
        <p:spPr>
          <a:xfrm flipH="1">
            <a:off x="6567666" y="5837182"/>
            <a:ext cx="1823469" cy="0"/>
          </a:xfrm>
          <a:prstGeom prst="straightConnector1">
            <a:avLst/>
          </a:prstGeom>
          <a:ln w="5715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6" name="Łącznik prosty ze strzałką 45">
            <a:extLst>
              <a:ext uri="{FF2B5EF4-FFF2-40B4-BE49-F238E27FC236}">
                <a16:creationId xmlns:a16="http://schemas.microsoft.com/office/drawing/2014/main" id="{8150B1F7-6A68-2225-D517-BC90FB8703C5}"/>
              </a:ext>
            </a:extLst>
          </p:cNvPr>
          <p:cNvCxnSpPr>
            <a:cxnSpLocks/>
            <a:stCxn id="20" idx="0"/>
            <a:endCxn id="18" idx="4"/>
          </p:cNvCxnSpPr>
          <p:nvPr/>
        </p:nvCxnSpPr>
        <p:spPr>
          <a:xfrm flipV="1">
            <a:off x="9564328" y="4366943"/>
            <a:ext cx="0" cy="616224"/>
          </a:xfrm>
          <a:prstGeom prst="straightConnector1">
            <a:avLst/>
          </a:prstGeom>
          <a:ln w="5715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9" name="Łącznik prosty ze strzałką 48">
            <a:extLst>
              <a:ext uri="{FF2B5EF4-FFF2-40B4-BE49-F238E27FC236}">
                <a16:creationId xmlns:a16="http://schemas.microsoft.com/office/drawing/2014/main" id="{66159498-B54A-E879-939E-8A966ACBC87F}"/>
              </a:ext>
            </a:extLst>
          </p:cNvPr>
          <p:cNvCxnSpPr>
            <a:cxnSpLocks/>
            <a:stCxn id="18" idx="0"/>
            <a:endCxn id="19" idx="4"/>
          </p:cNvCxnSpPr>
          <p:nvPr/>
        </p:nvCxnSpPr>
        <p:spPr>
          <a:xfrm flipV="1">
            <a:off x="9564328" y="1828785"/>
            <a:ext cx="1" cy="830128"/>
          </a:xfrm>
          <a:prstGeom prst="straightConnector1">
            <a:avLst/>
          </a:prstGeom>
          <a:ln w="5715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2" name="Łącznik prosty ze strzałką 51">
            <a:extLst>
              <a:ext uri="{FF2B5EF4-FFF2-40B4-BE49-F238E27FC236}">
                <a16:creationId xmlns:a16="http://schemas.microsoft.com/office/drawing/2014/main" id="{96DEC3D8-93ED-C422-13DF-E20045402B2C}"/>
              </a:ext>
            </a:extLst>
          </p:cNvPr>
          <p:cNvCxnSpPr>
            <a:cxnSpLocks/>
            <a:stCxn id="19" idx="2"/>
            <a:endCxn id="8" idx="6"/>
          </p:cNvCxnSpPr>
          <p:nvPr/>
        </p:nvCxnSpPr>
        <p:spPr>
          <a:xfrm flipH="1">
            <a:off x="6567666" y="974770"/>
            <a:ext cx="1823470" cy="0"/>
          </a:xfrm>
          <a:prstGeom prst="straightConnector1">
            <a:avLst/>
          </a:prstGeom>
          <a:ln w="5715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5" name="Łącznik prosty ze strzałką 54">
            <a:extLst>
              <a:ext uri="{FF2B5EF4-FFF2-40B4-BE49-F238E27FC236}">
                <a16:creationId xmlns:a16="http://schemas.microsoft.com/office/drawing/2014/main" id="{38CC4B47-7F2B-F0C7-A8CE-053319C0A689}"/>
              </a:ext>
            </a:extLst>
          </p:cNvPr>
          <p:cNvCxnSpPr>
            <a:cxnSpLocks/>
            <a:stCxn id="8" idx="2"/>
            <a:endCxn id="15" idx="6"/>
          </p:cNvCxnSpPr>
          <p:nvPr/>
        </p:nvCxnSpPr>
        <p:spPr>
          <a:xfrm flipH="1">
            <a:off x="2969816" y="974770"/>
            <a:ext cx="1251465" cy="6178"/>
          </a:xfrm>
          <a:prstGeom prst="straightConnector1">
            <a:avLst/>
          </a:prstGeom>
          <a:ln w="5715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8" name="Łącznik prosty ze strzałką 57">
            <a:extLst>
              <a:ext uri="{FF2B5EF4-FFF2-40B4-BE49-F238E27FC236}">
                <a16:creationId xmlns:a16="http://schemas.microsoft.com/office/drawing/2014/main" id="{CEC28CB2-2817-DDE4-05F6-66AF879990A3}"/>
              </a:ext>
            </a:extLst>
          </p:cNvPr>
          <p:cNvCxnSpPr>
            <a:cxnSpLocks/>
            <a:stCxn id="16" idx="0"/>
            <a:endCxn id="15" idx="4"/>
          </p:cNvCxnSpPr>
          <p:nvPr/>
        </p:nvCxnSpPr>
        <p:spPr>
          <a:xfrm flipV="1">
            <a:off x="1793087" y="1834963"/>
            <a:ext cx="3537" cy="817734"/>
          </a:xfrm>
          <a:prstGeom prst="straightConnector1">
            <a:avLst/>
          </a:prstGeom>
          <a:ln w="5715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1" name="pole tekstowe 60">
            <a:extLst>
              <a:ext uri="{FF2B5EF4-FFF2-40B4-BE49-F238E27FC236}">
                <a16:creationId xmlns:a16="http://schemas.microsoft.com/office/drawing/2014/main" id="{A4688760-9429-43CD-2474-CDB739751875}"/>
              </a:ext>
            </a:extLst>
          </p:cNvPr>
          <p:cNvSpPr txBox="1"/>
          <p:nvPr/>
        </p:nvSpPr>
        <p:spPr>
          <a:xfrm rot="2073143">
            <a:off x="2737018" y="1548796"/>
            <a:ext cx="2326278" cy="646331"/>
          </a:xfrm>
          <a:prstGeom prst="rect">
            <a:avLst/>
          </a:prstGeom>
          <a:noFill/>
        </p:spPr>
        <p:txBody>
          <a:bodyPr wrap="none" rtlCol="0">
            <a:spAutoFit/>
          </a:bodyPr>
          <a:lstStyle/>
          <a:p>
            <a:pPr algn="ctr"/>
            <a:r>
              <a:rPr lang="pl-PL" b="1" dirty="0"/>
              <a:t>Integration</a:t>
            </a:r>
            <a:br>
              <a:rPr lang="pl-PL" b="1" dirty="0"/>
            </a:br>
            <a:r>
              <a:rPr lang="pl-PL" b="1" dirty="0"/>
              <a:t>intergenerational</a:t>
            </a:r>
          </a:p>
        </p:txBody>
      </p:sp>
      <p:sp>
        <p:nvSpPr>
          <p:cNvPr id="62" name="pole tekstowe 61">
            <a:extLst>
              <a:ext uri="{FF2B5EF4-FFF2-40B4-BE49-F238E27FC236}">
                <a16:creationId xmlns:a16="http://schemas.microsoft.com/office/drawing/2014/main" id="{D5A240B3-35DE-D206-A0C1-9D832698C5A0}"/>
              </a:ext>
            </a:extLst>
          </p:cNvPr>
          <p:cNvSpPr txBox="1"/>
          <p:nvPr/>
        </p:nvSpPr>
        <p:spPr>
          <a:xfrm rot="19975736">
            <a:off x="5671095" y="1632522"/>
            <a:ext cx="2496966" cy="646331"/>
          </a:xfrm>
          <a:prstGeom prst="rect">
            <a:avLst/>
          </a:prstGeom>
          <a:noFill/>
        </p:spPr>
        <p:txBody>
          <a:bodyPr wrap="none" rtlCol="0">
            <a:spAutoFit/>
          </a:bodyPr>
          <a:lstStyle/>
          <a:p>
            <a:pPr algn="ctr"/>
            <a:r>
              <a:rPr lang="pl-PL" b="1" dirty="0"/>
              <a:t>Environmental education</a:t>
            </a:r>
            <a:br>
              <a:rPr lang="pl-PL" b="1" dirty="0"/>
            </a:br>
            <a:r>
              <a:rPr lang="pl-PL" b="1" dirty="0"/>
              <a:t>- workshops</a:t>
            </a:r>
          </a:p>
        </p:txBody>
      </p:sp>
      <p:sp>
        <p:nvSpPr>
          <p:cNvPr id="66" name="pole tekstowe 65">
            <a:extLst>
              <a:ext uri="{FF2B5EF4-FFF2-40B4-BE49-F238E27FC236}">
                <a16:creationId xmlns:a16="http://schemas.microsoft.com/office/drawing/2014/main" id="{6E86DDE4-B5A1-B725-E084-CB8EE07B4B6C}"/>
              </a:ext>
            </a:extLst>
          </p:cNvPr>
          <p:cNvSpPr txBox="1"/>
          <p:nvPr/>
        </p:nvSpPr>
        <p:spPr>
          <a:xfrm rot="1485483">
            <a:off x="6615394" y="4103248"/>
            <a:ext cx="2347117" cy="646331"/>
          </a:xfrm>
          <a:prstGeom prst="rect">
            <a:avLst/>
          </a:prstGeom>
          <a:noFill/>
        </p:spPr>
        <p:txBody>
          <a:bodyPr wrap="none" rtlCol="0">
            <a:spAutoFit/>
          </a:bodyPr>
          <a:lstStyle/>
          <a:p>
            <a:pPr algn="ctr"/>
            <a:r>
              <a:rPr lang="pl-PL" b="1" dirty="0"/>
              <a:t>Architectural support</a:t>
            </a:r>
            <a:br>
              <a:rPr lang="pl-PL" b="1" dirty="0"/>
            </a:br>
            <a:r>
              <a:rPr lang="pl-PL" b="1" dirty="0"/>
              <a:t>green architect</a:t>
            </a:r>
          </a:p>
        </p:txBody>
      </p:sp>
      <p:sp>
        <p:nvSpPr>
          <p:cNvPr id="67" name="pole tekstowe 66">
            <a:extLst>
              <a:ext uri="{FF2B5EF4-FFF2-40B4-BE49-F238E27FC236}">
                <a16:creationId xmlns:a16="http://schemas.microsoft.com/office/drawing/2014/main" id="{7497AFFF-3D39-51F3-D3EF-77FB2F86D14C}"/>
              </a:ext>
            </a:extLst>
          </p:cNvPr>
          <p:cNvSpPr txBox="1"/>
          <p:nvPr/>
        </p:nvSpPr>
        <p:spPr>
          <a:xfrm rot="1773214">
            <a:off x="2709898" y="4120966"/>
            <a:ext cx="2743059" cy="369332"/>
          </a:xfrm>
          <a:prstGeom prst="rect">
            <a:avLst/>
          </a:prstGeom>
          <a:noFill/>
        </p:spPr>
        <p:txBody>
          <a:bodyPr wrap="none" rtlCol="0">
            <a:spAutoFit/>
          </a:bodyPr>
          <a:lstStyle/>
          <a:p>
            <a:r>
              <a:rPr lang="pl-PL" b="1" dirty="0"/>
              <a:t>Substantive support</a:t>
            </a:r>
          </a:p>
        </p:txBody>
      </p:sp>
      <p:sp>
        <p:nvSpPr>
          <p:cNvPr id="68" name="pole tekstowe 67">
            <a:extLst>
              <a:ext uri="{FF2B5EF4-FFF2-40B4-BE49-F238E27FC236}">
                <a16:creationId xmlns:a16="http://schemas.microsoft.com/office/drawing/2014/main" id="{5EFE903C-0676-DD72-90CB-A61289C28E72}"/>
              </a:ext>
            </a:extLst>
          </p:cNvPr>
          <p:cNvSpPr txBox="1"/>
          <p:nvPr/>
        </p:nvSpPr>
        <p:spPr>
          <a:xfrm rot="2024521">
            <a:off x="2244088" y="2297393"/>
            <a:ext cx="1961563" cy="369332"/>
          </a:xfrm>
          <a:prstGeom prst="rect">
            <a:avLst/>
          </a:prstGeom>
          <a:noFill/>
        </p:spPr>
        <p:txBody>
          <a:bodyPr wrap="none" rtlCol="0">
            <a:spAutoFit/>
          </a:bodyPr>
          <a:lstStyle/>
          <a:p>
            <a:r>
              <a:rPr lang="pl-PL" b="1" dirty="0"/>
              <a:t>"Hands on work"</a:t>
            </a:r>
          </a:p>
        </p:txBody>
      </p:sp>
    </p:spTree>
    <p:extLst>
      <p:ext uri="{BB962C8B-B14F-4D97-AF65-F5344CB8AC3E}">
        <p14:creationId xmlns:p14="http://schemas.microsoft.com/office/powerpoint/2010/main" val="7648413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F0A48E1-6B0C-1ACD-BBC8-8B9338DFAE48}"/>
              </a:ext>
            </a:extLst>
          </p:cNvPr>
          <p:cNvSpPr>
            <a:spLocks noGrp="1"/>
          </p:cNvSpPr>
          <p:nvPr>
            <p:ph type="title"/>
          </p:nvPr>
        </p:nvSpPr>
        <p:spPr/>
        <p:txBody>
          <a:bodyPr/>
          <a:lstStyle/>
          <a:p>
            <a:r>
              <a:rPr lang="pl-PL" dirty="0"/>
              <a:t>GÓRNO</a:t>
            </a:r>
          </a:p>
        </p:txBody>
      </p:sp>
      <p:sp>
        <p:nvSpPr>
          <p:cNvPr id="3" name="Symbol zastępczy tekstu 2">
            <a:extLst>
              <a:ext uri="{FF2B5EF4-FFF2-40B4-BE49-F238E27FC236}">
                <a16:creationId xmlns:a16="http://schemas.microsoft.com/office/drawing/2014/main" id="{10E74B6C-F4AA-A7B7-A47A-32FA8AE5DE4D}"/>
              </a:ext>
            </a:extLst>
          </p:cNvPr>
          <p:cNvSpPr>
            <a:spLocks noGrp="1"/>
          </p:cNvSpPr>
          <p:nvPr>
            <p:ph type="body" idx="1"/>
          </p:nvPr>
        </p:nvSpPr>
        <p:spPr/>
        <p:txBody>
          <a:bodyPr/>
          <a:lstStyle/>
          <a:p>
            <a:endParaRPr lang="pl-PL"/>
          </a:p>
        </p:txBody>
      </p:sp>
    </p:spTree>
    <p:extLst>
      <p:ext uri="{BB962C8B-B14F-4D97-AF65-F5344CB8AC3E}">
        <p14:creationId xmlns:p14="http://schemas.microsoft.com/office/powerpoint/2010/main" val="25831706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ctrTitle"/>
          </p:nvPr>
        </p:nvSpPr>
        <p:spPr>
          <a:xfrm>
            <a:off x="2055303" y="1503424"/>
            <a:ext cx="9449310" cy="2981601"/>
          </a:xfrm>
        </p:spPr>
        <p:txBody>
          <a:bodyPr>
            <a:normAutofit fontScale="90000"/>
          </a:bodyPr>
          <a:lstStyle/>
          <a:p>
            <a:br>
              <a:rPr lang="pl-PL" sz="3600" b="1" dirty="0"/>
            </a:br>
            <a:br>
              <a:rPr lang="pl-PL" sz="3200" b="1" dirty="0"/>
            </a:br>
            <a:r>
              <a:rPr lang="pl-PL" sz="3200" b="1" dirty="0"/>
              <a:t>Ecological activities in the community of residents of the municipality of Górno implemented </a:t>
            </a:r>
            <a:br>
              <a:rPr lang="pl-PL" sz="3200" b="1" dirty="0"/>
            </a:br>
            <a:r>
              <a:rPr lang="pl-PL" sz="3200" b="1" dirty="0"/>
              <a:t>as part of the Community </a:t>
            </a:r>
            <a:r>
              <a:rPr lang="pl-PL" sz="3200" b="1" dirty="0" err="1"/>
              <a:t>Organising</a:t>
            </a:r>
            <a:r>
              <a:rPr lang="pl-PL" sz="3200" b="1" dirty="0"/>
              <a:t> Plan</a:t>
            </a:r>
            <a:br>
              <a:rPr lang="pl-PL" b="1" dirty="0"/>
            </a:br>
            <a:endParaRPr lang="pl-PL" b="1" dirty="0"/>
          </a:p>
        </p:txBody>
      </p:sp>
      <p:pic>
        <p:nvPicPr>
          <p:cNvPr id="11" name="Obraz 10">
            <a:extLst>
              <a:ext uri="{FF2B5EF4-FFF2-40B4-BE49-F238E27FC236}">
                <a16:creationId xmlns:a16="http://schemas.microsoft.com/office/drawing/2014/main" id="{2C18B257-0B7A-BEE1-3F81-C5A85535A061}"/>
              </a:ext>
            </a:extLst>
          </p:cNvPr>
          <p:cNvPicPr>
            <a:picLocks noChangeAspect="1"/>
          </p:cNvPicPr>
          <p:nvPr/>
        </p:nvPicPr>
        <p:blipFill>
          <a:blip r:embed="rId2"/>
          <a:stretch>
            <a:fillRect/>
          </a:stretch>
        </p:blipFill>
        <p:spPr>
          <a:xfrm>
            <a:off x="844042" y="438151"/>
            <a:ext cx="1211261" cy="1384299"/>
          </a:xfrm>
          <a:prstGeom prst="rect">
            <a:avLst/>
          </a:prstGeom>
        </p:spPr>
      </p:pic>
      <p:pic>
        <p:nvPicPr>
          <p:cNvPr id="5" name="Obraz 4">
            <a:extLst>
              <a:ext uri="{FF2B5EF4-FFF2-40B4-BE49-F238E27FC236}">
                <a16:creationId xmlns:a16="http://schemas.microsoft.com/office/drawing/2014/main" id="{3788697F-9FB9-0D7A-0612-9E3DB08F3710}"/>
              </a:ext>
            </a:extLst>
          </p:cNvPr>
          <p:cNvPicPr>
            <a:picLocks noChangeAspect="1"/>
          </p:cNvPicPr>
          <p:nvPr/>
        </p:nvPicPr>
        <p:blipFill>
          <a:blip r:embed="rId3"/>
          <a:stretch>
            <a:fillRect/>
          </a:stretch>
        </p:blipFill>
        <p:spPr>
          <a:xfrm>
            <a:off x="6274388" y="4203557"/>
            <a:ext cx="3979392" cy="2648105"/>
          </a:xfrm>
          <a:prstGeom prst="rect">
            <a:avLst/>
          </a:prstGeom>
        </p:spPr>
      </p:pic>
      <p:sp>
        <p:nvSpPr>
          <p:cNvPr id="3" name="pole tekstowe 2">
            <a:extLst>
              <a:ext uri="{FF2B5EF4-FFF2-40B4-BE49-F238E27FC236}">
                <a16:creationId xmlns:a16="http://schemas.microsoft.com/office/drawing/2014/main" id="{54083D1A-B8BC-357A-4563-CA57F8D6766C}"/>
              </a:ext>
            </a:extLst>
          </p:cNvPr>
          <p:cNvSpPr txBox="1"/>
          <p:nvPr/>
        </p:nvSpPr>
        <p:spPr>
          <a:xfrm>
            <a:off x="2411894" y="899467"/>
            <a:ext cx="3299793" cy="461665"/>
          </a:xfrm>
          <a:prstGeom prst="rect">
            <a:avLst/>
          </a:prstGeom>
          <a:noFill/>
        </p:spPr>
        <p:txBody>
          <a:bodyPr wrap="square" rtlCol="0">
            <a:spAutoFit/>
          </a:bodyPr>
          <a:lstStyle/>
          <a:p>
            <a:r>
              <a:rPr lang="pl-PL" sz="2400" b="1" dirty="0"/>
              <a:t>Municipality of Górno</a:t>
            </a:r>
            <a:endParaRPr lang="pl-PL" sz="2400" dirty="0"/>
          </a:p>
        </p:txBody>
      </p:sp>
    </p:spTree>
    <p:extLst>
      <p:ext uri="{BB962C8B-B14F-4D97-AF65-F5344CB8AC3E}">
        <p14:creationId xmlns:p14="http://schemas.microsoft.com/office/powerpoint/2010/main" val="19489592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BF09DAD-F5E2-4C9D-AEC1-5C6912C1BD44}"/>
              </a:ext>
            </a:extLst>
          </p:cNvPr>
          <p:cNvSpPr>
            <a:spLocks noGrp="1"/>
          </p:cNvSpPr>
          <p:nvPr>
            <p:ph type="title"/>
          </p:nvPr>
        </p:nvSpPr>
        <p:spPr>
          <a:xfrm>
            <a:off x="798617" y="1933074"/>
            <a:ext cx="10442713" cy="4737798"/>
          </a:xfrm>
        </p:spPr>
        <p:txBody>
          <a:bodyPr>
            <a:normAutofit fontScale="90000"/>
          </a:bodyPr>
          <a:lstStyle/>
          <a:p>
            <a:r>
              <a:rPr lang="pl-PL" sz="4400" b="1" dirty="0"/>
              <a:t>The activities result from a diagnosis of the needs </a:t>
            </a:r>
            <a:br>
              <a:rPr lang="pl-PL" sz="4400" b="1" dirty="0"/>
            </a:br>
            <a:r>
              <a:rPr lang="pl-PL" sz="4400" b="1" dirty="0"/>
              <a:t>and potentials of the local community. </a:t>
            </a:r>
            <a:br>
              <a:rPr lang="pl-PL" dirty="0"/>
            </a:br>
            <a:br>
              <a:rPr lang="pl-PL" dirty="0"/>
            </a:br>
            <a:r>
              <a:rPr lang="pl-PL" sz="2200" b="1" dirty="0"/>
              <a:t>On 16 August 2022, a group of young people went to the forest in Bęczkowo to collect rubbish together. The young people plan to repeat the event. The municipality of Górno attaches great importance to ecology. "There are a lot of forests around our village and we all have to take care of them," - say the residents. That is why such actions, which above all promote </a:t>
            </a:r>
            <a:r>
              <a:rPr lang="pl-PL" sz="2200" b="1" dirty="0" err="1"/>
              <a:t>eco </a:t>
            </a:r>
            <a:r>
              <a:rPr lang="pl-PL" sz="2200" b="1" dirty="0"/>
              <a:t>attitudes, are so important. At the same time, they allow people to spend time actively in the fresh air.</a:t>
            </a:r>
            <a:br>
              <a:rPr lang="pl-PL" sz="2000" b="1" dirty="0"/>
            </a:br>
            <a:br>
              <a:rPr lang="pl-PL" b="1" dirty="0"/>
            </a:br>
            <a:br>
              <a:rPr lang="pl-PL" dirty="0"/>
            </a:br>
            <a:br>
              <a:rPr lang="pl-PL" dirty="0"/>
            </a:br>
            <a:br>
              <a:rPr lang="pl-PL" dirty="0"/>
            </a:br>
            <a:br>
              <a:rPr lang="pl-PL" dirty="0"/>
            </a:br>
            <a:br>
              <a:rPr lang="pl-PL" dirty="0"/>
            </a:br>
            <a:br>
              <a:rPr lang="pl-PL" dirty="0"/>
            </a:br>
            <a:br>
              <a:rPr lang="pl-PL" dirty="0"/>
            </a:br>
            <a:endParaRPr lang="pl-PL" dirty="0"/>
          </a:p>
        </p:txBody>
      </p:sp>
      <p:pic>
        <p:nvPicPr>
          <p:cNvPr id="5" name="Obraz 4">
            <a:extLst>
              <a:ext uri="{FF2B5EF4-FFF2-40B4-BE49-F238E27FC236}">
                <a16:creationId xmlns:a16="http://schemas.microsoft.com/office/drawing/2014/main" id="{A70E4999-D286-F070-988D-4E24415C962A}"/>
              </a:ext>
            </a:extLst>
          </p:cNvPr>
          <p:cNvPicPr>
            <a:picLocks noChangeAspect="1"/>
          </p:cNvPicPr>
          <p:nvPr/>
        </p:nvPicPr>
        <p:blipFill rotWithShape="1">
          <a:blip r:embed="rId2"/>
          <a:srcRect l="21522" t="23054" r="25435" b="38474"/>
          <a:stretch/>
        </p:blipFill>
        <p:spPr>
          <a:xfrm>
            <a:off x="3326295" y="3809404"/>
            <a:ext cx="6467061" cy="2637182"/>
          </a:xfrm>
          <a:prstGeom prst="rect">
            <a:avLst/>
          </a:prstGeom>
        </p:spPr>
      </p:pic>
    </p:spTree>
    <p:extLst>
      <p:ext uri="{BB962C8B-B14F-4D97-AF65-F5344CB8AC3E}">
        <p14:creationId xmlns:p14="http://schemas.microsoft.com/office/powerpoint/2010/main" val="16579119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8CEA865E-0BD3-8707-199C-92B23A9C91CF}"/>
              </a:ext>
            </a:extLst>
          </p:cNvPr>
          <p:cNvSpPr>
            <a:spLocks noGrp="1"/>
          </p:cNvSpPr>
          <p:nvPr>
            <p:ph type="title"/>
          </p:nvPr>
        </p:nvSpPr>
        <p:spPr>
          <a:xfrm>
            <a:off x="1630017" y="291767"/>
            <a:ext cx="10429461" cy="1613233"/>
          </a:xfrm>
        </p:spPr>
        <p:txBody>
          <a:bodyPr>
            <a:noAutofit/>
          </a:bodyPr>
          <a:lstStyle/>
          <a:p>
            <a:r>
              <a:rPr lang="pl-PL" sz="2000" b="1" dirty="0"/>
              <a:t>October 2022. Forest clean-up with the involvement of the local community. An activity aimed not only at collecting litter, but above all at raising environmental awareness and highlighting how to leave a good footprint in nature. One that will allow the present and future generations to enjoy a clean forest. </a:t>
            </a:r>
          </a:p>
        </p:txBody>
      </p:sp>
      <p:pic>
        <p:nvPicPr>
          <p:cNvPr id="5" name="Symbol zastępczy zawartości 4">
            <a:extLst>
              <a:ext uri="{FF2B5EF4-FFF2-40B4-BE49-F238E27FC236}">
                <a16:creationId xmlns:a16="http://schemas.microsoft.com/office/drawing/2014/main" id="{B7E3D1E8-6699-529F-C68A-9E9D5F97947A}"/>
              </a:ext>
            </a:extLst>
          </p:cNvPr>
          <p:cNvPicPr>
            <a:picLocks noGrp="1" noChangeAspect="1"/>
          </p:cNvPicPr>
          <p:nvPr>
            <p:ph idx="1"/>
          </p:nvPr>
        </p:nvPicPr>
        <p:blipFill>
          <a:blip r:embed="rId2"/>
          <a:stretch>
            <a:fillRect/>
          </a:stretch>
        </p:blipFill>
        <p:spPr>
          <a:xfrm>
            <a:off x="3326296" y="2253597"/>
            <a:ext cx="5857461" cy="4312636"/>
          </a:xfrm>
          <a:prstGeom prst="rect">
            <a:avLst/>
          </a:prstGeom>
        </p:spPr>
      </p:pic>
    </p:spTree>
    <p:extLst>
      <p:ext uri="{BB962C8B-B14F-4D97-AF65-F5344CB8AC3E}">
        <p14:creationId xmlns:p14="http://schemas.microsoft.com/office/powerpoint/2010/main" val="26770363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2F89267-3806-4034-AA3D-FD41E160AE17}"/>
              </a:ext>
            </a:extLst>
          </p:cNvPr>
          <p:cNvSpPr>
            <a:spLocks noGrp="1"/>
          </p:cNvSpPr>
          <p:nvPr>
            <p:ph type="title"/>
          </p:nvPr>
        </p:nvSpPr>
        <p:spPr>
          <a:xfrm>
            <a:off x="808495" y="1410173"/>
            <a:ext cx="10089397" cy="1280890"/>
          </a:xfrm>
        </p:spPr>
        <p:txBody>
          <a:bodyPr>
            <a:noAutofit/>
          </a:bodyPr>
          <a:lstStyle/>
          <a:p>
            <a:r>
              <a:rPr lang="pl-PL" sz="2000" b="1" dirty="0"/>
              <a:t>On 21-22 April 2023, for the first time, a litter clean-up action called 'Clean Świętokrzyskie Mountains' was held, organised by the 'Świętokrzyskie Mountains' Local Tourist Organisation.</a:t>
            </a:r>
            <a:br>
              <a:rPr lang="pl-PL" sz="2000" b="1" dirty="0"/>
            </a:br>
            <a:br>
              <a:rPr lang="pl-PL" sz="2000" b="1" dirty="0"/>
            </a:br>
            <a:r>
              <a:rPr lang="pl-PL" sz="2000" b="1" dirty="0"/>
              <a:t>The action involved 11 communes located around the Świętokrzyskie National Park.</a:t>
            </a:r>
            <a:br>
              <a:rPr lang="pl-PL" sz="2000" b="1" dirty="0"/>
            </a:br>
            <a:r>
              <a:rPr lang="pl-PL" sz="2000" b="1" dirty="0"/>
              <a:t>According to the organisers, around 3,500 people took part in the clean-up, including: schoolchildren, volunteers, councillors, senior citizens, housewives' associations and firefighters.</a:t>
            </a:r>
            <a:br>
              <a:rPr lang="pl-PL" sz="2000" b="1" dirty="0"/>
            </a:br>
            <a:br>
              <a:rPr lang="pl-PL" sz="2000" b="1" dirty="0"/>
            </a:br>
            <a:r>
              <a:rPr lang="pl-PL" sz="2000" b="1" dirty="0"/>
              <a:t>The summary of the action took place on 22 April (Earth Day) at the Market Square in Górno, where attractions for children awaited the participants, in the form of games and activities prepared by ŚPN employees, a blow-up zone and prizes drawn among the participants, as well as a bonfire with sausages.</a:t>
            </a:r>
          </a:p>
        </p:txBody>
      </p:sp>
      <p:pic>
        <p:nvPicPr>
          <p:cNvPr id="4" name="Obraz 3">
            <a:extLst>
              <a:ext uri="{FF2B5EF4-FFF2-40B4-BE49-F238E27FC236}">
                <a16:creationId xmlns:a16="http://schemas.microsoft.com/office/drawing/2014/main" id="{765E04C9-02A5-FB2C-796E-C5AD46C672F7}"/>
              </a:ext>
            </a:extLst>
          </p:cNvPr>
          <p:cNvPicPr>
            <a:picLocks noChangeAspect="1"/>
          </p:cNvPicPr>
          <p:nvPr/>
        </p:nvPicPr>
        <p:blipFill rotWithShape="1">
          <a:blip r:embed="rId2"/>
          <a:srcRect l="25127" t="19986" r="25043" b="13994"/>
          <a:stretch/>
        </p:blipFill>
        <p:spPr>
          <a:xfrm rot="10800000">
            <a:off x="2941982" y="4011936"/>
            <a:ext cx="3820741" cy="2846063"/>
          </a:xfrm>
          <a:prstGeom prst="rect">
            <a:avLst/>
          </a:prstGeom>
        </p:spPr>
      </p:pic>
      <p:pic>
        <p:nvPicPr>
          <p:cNvPr id="8" name="Symbol zastępczy zawartości 7">
            <a:extLst>
              <a:ext uri="{FF2B5EF4-FFF2-40B4-BE49-F238E27FC236}">
                <a16:creationId xmlns:a16="http://schemas.microsoft.com/office/drawing/2014/main" id="{3FC8C6CA-FB32-0E69-D744-F262C4713F48}"/>
              </a:ext>
            </a:extLst>
          </p:cNvPr>
          <p:cNvPicPr>
            <a:picLocks noGrp="1" noChangeAspect="1"/>
          </p:cNvPicPr>
          <p:nvPr>
            <p:ph idx="1"/>
          </p:nvPr>
        </p:nvPicPr>
        <p:blipFill rotWithShape="1">
          <a:blip r:embed="rId3"/>
          <a:srcRect l="26840" t="25843" r="29244" b="16353"/>
          <a:stretch/>
        </p:blipFill>
        <p:spPr>
          <a:xfrm>
            <a:off x="6435436" y="4006066"/>
            <a:ext cx="3649468" cy="2851933"/>
          </a:xfrm>
        </p:spPr>
      </p:pic>
    </p:spTree>
    <p:extLst>
      <p:ext uri="{BB962C8B-B14F-4D97-AF65-F5344CB8AC3E}">
        <p14:creationId xmlns:p14="http://schemas.microsoft.com/office/powerpoint/2010/main" val="3039948056"/>
      </p:ext>
    </p:extLst>
  </p:cSld>
  <p:clrMapOvr>
    <a:masterClrMapping/>
  </p:clrMapOvr>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2370</TotalTime>
  <Words>1473</Words>
  <Application>Microsoft Office PowerPoint</Application>
  <PresentationFormat>Panoramiczny</PresentationFormat>
  <Paragraphs>63</Paragraphs>
  <Slides>25</Slides>
  <Notes>9</Notes>
  <HiddenSlides>0</HiddenSlides>
  <MMClips>0</MMClips>
  <ScaleCrop>false</ScaleCrop>
  <HeadingPairs>
    <vt:vector size="6" baseType="variant">
      <vt:variant>
        <vt:lpstr>Używane czcionki</vt:lpstr>
      </vt:variant>
      <vt:variant>
        <vt:i4>6</vt:i4>
      </vt:variant>
      <vt:variant>
        <vt:lpstr>Motyw</vt:lpstr>
      </vt:variant>
      <vt:variant>
        <vt:i4>1</vt:i4>
      </vt:variant>
      <vt:variant>
        <vt:lpstr>Tytuły slajdów</vt:lpstr>
      </vt:variant>
      <vt:variant>
        <vt:i4>25</vt:i4>
      </vt:variant>
    </vt:vector>
  </HeadingPairs>
  <TitlesOfParts>
    <vt:vector size="32" baseType="lpstr">
      <vt:lpstr>Albany</vt:lpstr>
      <vt:lpstr>StarSymbol</vt:lpstr>
      <vt:lpstr>Arial</vt:lpstr>
      <vt:lpstr>Calibri</vt:lpstr>
      <vt:lpstr>Calibri Light</vt:lpstr>
      <vt:lpstr>Verdana</vt:lpstr>
      <vt:lpstr>Motyw pakietu Office</vt:lpstr>
      <vt:lpstr>Good practices in working with local communities in Poland</vt:lpstr>
      <vt:lpstr>ELBLĄG</vt:lpstr>
      <vt:lpstr>Prezentacja programu PowerPoint</vt:lpstr>
      <vt:lpstr>Prezentacja programu PowerPoint</vt:lpstr>
      <vt:lpstr>GÓRNO</vt:lpstr>
      <vt:lpstr>  Ecological activities in the community of residents of the municipality of Górno implemented  as part of the Community Organising Plan </vt:lpstr>
      <vt:lpstr>The activities result from a diagnosis of the needs  and potentials of the local community.   On 16 August 2022, a group of young people went to the forest in Bęczkowo to collect rubbish together. The young people plan to repeat the event. The municipality of Górno attaches great importance to ecology. "There are a lot of forests around our village and we all have to take care of them," - say the residents. That is why such actions, which above all promote eco attitudes, are so important. At the same time, they allow people to spend time actively in the fresh air.         </vt:lpstr>
      <vt:lpstr>October 2022. Forest clean-up with the involvement of the local community. An activity aimed not only at collecting litter, but above all at raising environmental awareness and highlighting how to leave a good footprint in nature. One that will allow the present and future generations to enjoy a clean forest. </vt:lpstr>
      <vt:lpstr>On 21-22 April 2023, for the first time, a litter clean-up action called 'Clean Świętokrzyskie Mountains' was held, organised by the 'Świętokrzyskie Mountains' Local Tourist Organisation.  The action involved 11 communes located around the Świętokrzyskie National Park. According to the organisers, around 3,500 people took part in the clean-up, including: schoolchildren, volunteers, councillors, senior citizens, housewives' associations and firefighters.  The summary of the action took place on 22 April (Earth Day) at the Market Square in Górno, where attractions for children awaited the participants, in the form of games and activities prepared by ŚPN employees, a blow-up zone and prizes drawn among the participants, as well as a bonfire with sausages.</vt:lpstr>
      <vt:lpstr>Quest "Discover with us the lagoon in Cedzyn". The expedition presents nature and the ecological approach of the inhabitants of the municipality of Górno to the world and their daily habits. The expedition leads along roads and paths around the lagoon in Cedzyna, allows visitors to get to know the local nature and draws attention to the ecological aspect. https://questy.org.pl/quest/odkryj-z-nami-zalew-w-cedzynie </vt:lpstr>
      <vt:lpstr>As part of a neighbourhood initiative competition run by Centre for Social Services in Górno, residents won funding to implement their ideas for community activities. Among the winning initiatives were also those promoting ecology and the rich natural resources of the Górno municipality.</vt:lpstr>
      <vt:lpstr>STARACHOWICE</vt:lpstr>
      <vt:lpstr>Prezentacja programu PowerPoint</vt:lpstr>
      <vt:lpstr>Selected main activities</vt:lpstr>
      <vt:lpstr>Creation of ecological leisure sites  and other environmental activities</vt:lpstr>
      <vt:lpstr>Creation of ecological leisure sites  and other environmental activities</vt:lpstr>
      <vt:lpstr>Organise social campaigns to promote  environmental protection</vt:lpstr>
      <vt:lpstr>LAUNCH OF THE SYSTEM  "STARACHOWICKI URBAN BIKE - STAR BIKE"</vt:lpstr>
      <vt:lpstr>GREEN SCHOOL CIVIC BUDGET  As part of the project "Direction for the Future - Starachowice Local Development Programme", funds in the amount of PLN 42,000 were set aside for the implementation of projects submitted by young people from Starachowice primary schools.   Forty-seven ideas for various pro-ecological activities were submitted from eight schools. Selection of the best idea in each school will take place by voting (in 2024).   The selected project will receive a grant of PLN 5,000 for implementation.   Some of the more interesting projects entered in the competition include: the creation of a quiet room and rest areas, the construction of an ecological wall, the creation of a strawberry and vegetable garden, aromatherapy workshops, the construction of bird feeders, and many others.   The city's Youth Council was actively involved in the project, leading workshops and consultations on the ideas submitted for the competition.</vt:lpstr>
      <vt:lpstr>WIĄZOWNA</vt:lpstr>
      <vt:lpstr>Prezentacja programu PowerPoint</vt:lpstr>
      <vt:lpstr>Prezentacja programu PowerPoint</vt:lpstr>
      <vt:lpstr>Prezentacja programu PowerPoint</vt:lpstr>
      <vt:lpstr>Prezentacja programu PowerPoint</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Good practices in working with local communities in Poland, on the example of selected areas</dc:title>
  <dc:creator>Joanna Abramowicz</dc:creator>
  <cp:keywords>, docId:07AA235275AE3ADD67796869766D75E4</cp:keywords>
  <cp:lastModifiedBy>Joanna Abramowicz</cp:lastModifiedBy>
  <cp:revision>4</cp:revision>
  <dcterms:created xsi:type="dcterms:W3CDTF">2023-11-25T23:07:41Z</dcterms:created>
  <dcterms:modified xsi:type="dcterms:W3CDTF">2023-11-27T14:49:05Z</dcterms:modified>
</cp:coreProperties>
</file>